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359" r:id="rId2"/>
    <p:sldId id="308" r:id="rId3"/>
    <p:sldId id="331" r:id="rId4"/>
    <p:sldId id="310" r:id="rId5"/>
    <p:sldId id="311" r:id="rId6"/>
    <p:sldId id="309" r:id="rId7"/>
    <p:sldId id="312" r:id="rId8"/>
    <p:sldId id="356" r:id="rId9"/>
    <p:sldId id="353" r:id="rId10"/>
    <p:sldId id="354" r:id="rId11"/>
    <p:sldId id="332" r:id="rId12"/>
    <p:sldId id="314" r:id="rId13"/>
    <p:sldId id="358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00" r:id="rId22"/>
    <p:sldId id="326" r:id="rId23"/>
    <p:sldId id="341" r:id="rId24"/>
    <p:sldId id="342" r:id="rId25"/>
    <p:sldId id="362" r:id="rId26"/>
    <p:sldId id="344" r:id="rId27"/>
    <p:sldId id="345" r:id="rId28"/>
    <p:sldId id="328" r:id="rId29"/>
    <p:sldId id="329" r:id="rId30"/>
    <p:sldId id="360" r:id="rId31"/>
    <p:sldId id="361" r:id="rId32"/>
    <p:sldId id="347" r:id="rId33"/>
    <p:sldId id="289" r:id="rId34"/>
    <p:sldId id="302" r:id="rId35"/>
    <p:sldId id="303" r:id="rId36"/>
    <p:sldId id="304" r:id="rId37"/>
    <p:sldId id="313" r:id="rId38"/>
    <p:sldId id="258" r:id="rId39"/>
    <p:sldId id="259" r:id="rId40"/>
    <p:sldId id="322" r:id="rId41"/>
    <p:sldId id="315" r:id="rId42"/>
    <p:sldId id="316" r:id="rId43"/>
    <p:sldId id="319" r:id="rId44"/>
    <p:sldId id="317" r:id="rId45"/>
    <p:sldId id="318" r:id="rId46"/>
    <p:sldId id="321" r:id="rId47"/>
    <p:sldId id="363" r:id="rId48"/>
    <p:sldId id="351" r:id="rId49"/>
    <p:sldId id="307" r:id="rId50"/>
    <p:sldId id="323" r:id="rId51"/>
    <p:sldId id="348" r:id="rId52"/>
    <p:sldId id="325" r:id="rId53"/>
    <p:sldId id="327" r:id="rId54"/>
    <p:sldId id="330" r:id="rId55"/>
    <p:sldId id="340" r:id="rId56"/>
    <p:sldId id="32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38686A"/>
    <a:srgbClr val="FF999A"/>
    <a:srgbClr val="E15C3D"/>
    <a:srgbClr val="FA9A43"/>
    <a:srgbClr val="E78A67"/>
    <a:srgbClr val="404040"/>
    <a:srgbClr val="F2F2F2"/>
    <a:srgbClr val="FA9A42"/>
    <a:srgbClr val="FE67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92" d="100"/>
          <a:sy n="92" d="100"/>
        </p:scale>
        <p:origin x="3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4" Type="http://schemas.openxmlformats.org/officeDocument/2006/relationships/image" Target="../media/image6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4" Type="http://schemas.openxmlformats.org/officeDocument/2006/relationships/image" Target="../media/image6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7928C6-83B7-43BF-BB5D-FC7056C20E8D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689D4F1-2085-49A7-A9B7-26D54BDAB8E7}">
      <dgm:prSet phldrT="[Text]" phldr="0"/>
      <dgm:spPr/>
      <dgm:t>
        <a:bodyPr/>
        <a:lstStyle/>
        <a:p>
          <a:pPr algn="l"/>
          <a:r>
            <a:rPr lang="en-US" dirty="0">
              <a:latin typeface="Neue Haas Grotesk Text Pro"/>
            </a:rPr>
            <a:t>Subscriber Churn</a:t>
          </a:r>
          <a:endParaRPr lang="en-US" dirty="0"/>
        </a:p>
      </dgm:t>
    </dgm:pt>
    <dgm:pt modelId="{FDDC3C70-3C90-4AE6-8787-E1571A1ADA58}" type="parTrans" cxnId="{FC9F6EF8-8DD7-409E-B2F0-189BFBEA0780}">
      <dgm:prSet/>
      <dgm:spPr/>
      <dgm:t>
        <a:bodyPr/>
        <a:lstStyle/>
        <a:p>
          <a:endParaRPr lang="en-US"/>
        </a:p>
      </dgm:t>
    </dgm:pt>
    <dgm:pt modelId="{A46EF36D-275C-42B0-9C9E-595B5629FA1B}" type="sibTrans" cxnId="{FC9F6EF8-8DD7-409E-B2F0-189BFBEA0780}">
      <dgm:prSet/>
      <dgm:spPr/>
      <dgm:t>
        <a:bodyPr/>
        <a:lstStyle/>
        <a:p>
          <a:endParaRPr lang="en-US"/>
        </a:p>
      </dgm:t>
    </dgm:pt>
    <dgm:pt modelId="{70EC4540-AAC9-47C9-BF49-581CFFC72FCA}">
      <dgm:prSet phldr="0"/>
      <dgm:spPr/>
      <dgm:t>
        <a:bodyPr/>
        <a:lstStyle/>
        <a:p>
          <a:pPr algn="l" rtl="0"/>
          <a:r>
            <a:rPr lang="en-US">
              <a:latin typeface="Neue Haas Grotesk Text Pro"/>
            </a:rPr>
            <a:t>Tariff plan Churn</a:t>
          </a:r>
        </a:p>
      </dgm:t>
    </dgm:pt>
    <dgm:pt modelId="{D7ED88BB-8AB5-4A33-BB72-65DAD1B6362E}" type="parTrans" cxnId="{89491B75-8541-42B1-A46A-A31EBB51EF7C}">
      <dgm:prSet/>
      <dgm:spPr/>
      <dgm:t>
        <a:bodyPr/>
        <a:lstStyle/>
        <a:p>
          <a:endParaRPr lang="en-US"/>
        </a:p>
      </dgm:t>
    </dgm:pt>
    <dgm:pt modelId="{3AED881E-7BB1-4231-A547-C56D27EEA21C}" type="sibTrans" cxnId="{89491B75-8541-42B1-A46A-A31EBB51EF7C}">
      <dgm:prSet/>
      <dgm:spPr/>
      <dgm:t>
        <a:bodyPr/>
        <a:lstStyle/>
        <a:p>
          <a:endParaRPr lang="en-US"/>
        </a:p>
      </dgm:t>
    </dgm:pt>
    <dgm:pt modelId="{89A26283-76F0-4A11-B3BE-D1B7EAB3E1CD}">
      <dgm:prSet phldr="0"/>
      <dgm:spPr/>
      <dgm:t>
        <a:bodyPr/>
        <a:lstStyle/>
        <a:p>
          <a:pPr algn="l"/>
          <a:r>
            <a:rPr lang="en-US" dirty="0">
              <a:latin typeface="Neue Haas Grotesk Text Pro"/>
            </a:rPr>
            <a:t>Service Churn</a:t>
          </a:r>
        </a:p>
      </dgm:t>
    </dgm:pt>
    <dgm:pt modelId="{90628453-7F13-4887-99CB-022EE4D9C2E6}" type="parTrans" cxnId="{03C2FD2A-CAF3-4865-B007-A092FA59A2EA}">
      <dgm:prSet/>
      <dgm:spPr/>
      <dgm:t>
        <a:bodyPr/>
        <a:lstStyle/>
        <a:p>
          <a:endParaRPr lang="en-US"/>
        </a:p>
      </dgm:t>
    </dgm:pt>
    <dgm:pt modelId="{65F504E8-541B-47CD-B8E6-BE91CBD23F51}" type="sibTrans" cxnId="{03C2FD2A-CAF3-4865-B007-A092FA59A2EA}">
      <dgm:prSet/>
      <dgm:spPr/>
      <dgm:t>
        <a:bodyPr/>
        <a:lstStyle/>
        <a:p>
          <a:endParaRPr lang="en-US"/>
        </a:p>
      </dgm:t>
    </dgm:pt>
    <dgm:pt modelId="{CAA3F4AB-C6BD-434A-981B-6985246EF7BE}">
      <dgm:prSet phldr="0"/>
      <dgm:spPr/>
      <dgm:t>
        <a:bodyPr/>
        <a:lstStyle/>
        <a:p>
          <a:pPr algn="l"/>
          <a:r>
            <a:rPr lang="en-US" dirty="0">
              <a:latin typeface="Neue Haas Grotesk Text Pro"/>
            </a:rPr>
            <a:t>Product Churn</a:t>
          </a:r>
        </a:p>
      </dgm:t>
    </dgm:pt>
    <dgm:pt modelId="{ECA23FF2-E97B-4A8C-81A0-7454888BDD32}" type="parTrans" cxnId="{0F69A734-6DC0-4F7A-8E95-EC950F0732C2}">
      <dgm:prSet/>
      <dgm:spPr/>
      <dgm:t>
        <a:bodyPr/>
        <a:lstStyle/>
        <a:p>
          <a:endParaRPr lang="en-US"/>
        </a:p>
      </dgm:t>
    </dgm:pt>
    <dgm:pt modelId="{5C0A9CA0-C233-45FA-A3C8-3801297B3C11}" type="sibTrans" cxnId="{0F69A734-6DC0-4F7A-8E95-EC950F0732C2}">
      <dgm:prSet/>
      <dgm:spPr/>
      <dgm:t>
        <a:bodyPr/>
        <a:lstStyle/>
        <a:p>
          <a:endParaRPr lang="en-US"/>
        </a:p>
      </dgm:t>
    </dgm:pt>
    <dgm:pt modelId="{5189DE28-B6A1-4EA8-96D6-348A2D295912}">
      <dgm:prSet phldr="0"/>
      <dgm:spPr/>
      <dgm:t>
        <a:bodyPr/>
        <a:lstStyle/>
        <a:p>
          <a:pPr algn="l"/>
          <a:r>
            <a:rPr lang="en-US" dirty="0">
              <a:latin typeface="Neue Haas Grotesk Text Pro"/>
            </a:rPr>
            <a:t>Usage Churn</a:t>
          </a:r>
        </a:p>
      </dgm:t>
    </dgm:pt>
    <dgm:pt modelId="{9C292BE3-BDF0-44E6-8A46-1696B9440B11}" type="parTrans" cxnId="{070B0224-E173-41F7-BBBC-06CA6971F80C}">
      <dgm:prSet/>
      <dgm:spPr/>
      <dgm:t>
        <a:bodyPr/>
        <a:lstStyle/>
        <a:p>
          <a:endParaRPr lang="en-US"/>
        </a:p>
      </dgm:t>
    </dgm:pt>
    <dgm:pt modelId="{C0DFAC29-4B7D-4F1E-9A0B-26F7C77C67FE}" type="sibTrans" cxnId="{070B0224-E173-41F7-BBBC-06CA6971F80C}">
      <dgm:prSet/>
      <dgm:spPr/>
      <dgm:t>
        <a:bodyPr/>
        <a:lstStyle/>
        <a:p>
          <a:endParaRPr lang="en-US"/>
        </a:p>
      </dgm:t>
    </dgm:pt>
    <dgm:pt modelId="{134FA06A-DB08-4E4D-B63D-FFF9CBF36257}" type="pres">
      <dgm:prSet presAssocID="{777928C6-83B7-43BF-BB5D-FC7056C20E8D}" presName="cycle" presStyleCnt="0">
        <dgm:presLayoutVars>
          <dgm:dir/>
          <dgm:resizeHandles val="exact"/>
        </dgm:presLayoutVars>
      </dgm:prSet>
      <dgm:spPr/>
    </dgm:pt>
    <dgm:pt modelId="{5DC0A94A-076A-4031-923A-782C46162ED1}" type="pres">
      <dgm:prSet presAssocID="{70EC4540-AAC9-47C9-BF49-581CFFC72FCA}" presName="node" presStyleLbl="node1" presStyleIdx="0" presStyleCnt="5">
        <dgm:presLayoutVars>
          <dgm:bulletEnabled val="1"/>
        </dgm:presLayoutVars>
      </dgm:prSet>
      <dgm:spPr/>
    </dgm:pt>
    <dgm:pt modelId="{FABFC3C5-BC91-425C-8ACE-958623C2D514}" type="pres">
      <dgm:prSet presAssocID="{70EC4540-AAC9-47C9-BF49-581CFFC72FCA}" presName="spNode" presStyleCnt="0"/>
      <dgm:spPr/>
    </dgm:pt>
    <dgm:pt modelId="{5993AA7A-E70C-4E25-B459-E1708BF0EE8D}" type="pres">
      <dgm:prSet presAssocID="{3AED881E-7BB1-4231-A547-C56D27EEA21C}" presName="sibTrans" presStyleLbl="sibTrans1D1" presStyleIdx="0" presStyleCnt="5"/>
      <dgm:spPr/>
    </dgm:pt>
    <dgm:pt modelId="{6D863DFC-0BC6-4BD3-8416-DF4A3EF05218}" type="pres">
      <dgm:prSet presAssocID="{89A26283-76F0-4A11-B3BE-D1B7EAB3E1CD}" presName="node" presStyleLbl="node1" presStyleIdx="1" presStyleCnt="5">
        <dgm:presLayoutVars>
          <dgm:bulletEnabled val="1"/>
        </dgm:presLayoutVars>
      </dgm:prSet>
      <dgm:spPr/>
    </dgm:pt>
    <dgm:pt modelId="{0E46FFC9-BF7E-4B00-8532-D6F395820D33}" type="pres">
      <dgm:prSet presAssocID="{89A26283-76F0-4A11-B3BE-D1B7EAB3E1CD}" presName="spNode" presStyleCnt="0"/>
      <dgm:spPr/>
    </dgm:pt>
    <dgm:pt modelId="{B312F256-8351-4596-8775-6F87A89D1750}" type="pres">
      <dgm:prSet presAssocID="{65F504E8-541B-47CD-B8E6-BE91CBD23F51}" presName="sibTrans" presStyleLbl="sibTrans1D1" presStyleIdx="1" presStyleCnt="5"/>
      <dgm:spPr/>
    </dgm:pt>
    <dgm:pt modelId="{5638DD4C-E51F-4A0D-9CEB-3A8824B5F62A}" type="pres">
      <dgm:prSet presAssocID="{CAA3F4AB-C6BD-434A-981B-6985246EF7BE}" presName="node" presStyleLbl="node1" presStyleIdx="2" presStyleCnt="5">
        <dgm:presLayoutVars>
          <dgm:bulletEnabled val="1"/>
        </dgm:presLayoutVars>
      </dgm:prSet>
      <dgm:spPr/>
    </dgm:pt>
    <dgm:pt modelId="{AD749A96-35AE-4621-8DC0-E0E8EA0212D3}" type="pres">
      <dgm:prSet presAssocID="{CAA3F4AB-C6BD-434A-981B-6985246EF7BE}" presName="spNode" presStyleCnt="0"/>
      <dgm:spPr/>
    </dgm:pt>
    <dgm:pt modelId="{B45D0900-C9D2-42CF-87BF-23D153C24091}" type="pres">
      <dgm:prSet presAssocID="{5C0A9CA0-C233-45FA-A3C8-3801297B3C11}" presName="sibTrans" presStyleLbl="sibTrans1D1" presStyleIdx="2" presStyleCnt="5"/>
      <dgm:spPr/>
    </dgm:pt>
    <dgm:pt modelId="{9F4193E2-6313-4629-BFF7-5E8CF14D5D20}" type="pres">
      <dgm:prSet presAssocID="{5189DE28-B6A1-4EA8-96D6-348A2D295912}" presName="node" presStyleLbl="node1" presStyleIdx="3" presStyleCnt="5">
        <dgm:presLayoutVars>
          <dgm:bulletEnabled val="1"/>
        </dgm:presLayoutVars>
      </dgm:prSet>
      <dgm:spPr/>
    </dgm:pt>
    <dgm:pt modelId="{730A4B3C-0241-4F1F-92B9-35FE618DDFDD}" type="pres">
      <dgm:prSet presAssocID="{5189DE28-B6A1-4EA8-96D6-348A2D295912}" presName="spNode" presStyleCnt="0"/>
      <dgm:spPr/>
    </dgm:pt>
    <dgm:pt modelId="{A7D4F163-F5A8-49BA-B77A-8FFC95FBF84E}" type="pres">
      <dgm:prSet presAssocID="{C0DFAC29-4B7D-4F1E-9A0B-26F7C77C67FE}" presName="sibTrans" presStyleLbl="sibTrans1D1" presStyleIdx="3" presStyleCnt="5"/>
      <dgm:spPr/>
    </dgm:pt>
    <dgm:pt modelId="{A2388718-EEB2-4693-BFC0-E73A84CBA4AA}" type="pres">
      <dgm:prSet presAssocID="{6689D4F1-2085-49A7-A9B7-26D54BDAB8E7}" presName="node" presStyleLbl="node1" presStyleIdx="4" presStyleCnt="5">
        <dgm:presLayoutVars>
          <dgm:bulletEnabled val="1"/>
        </dgm:presLayoutVars>
      </dgm:prSet>
      <dgm:spPr/>
    </dgm:pt>
    <dgm:pt modelId="{0ABE191F-B8A2-492D-906E-96EB87CDDC85}" type="pres">
      <dgm:prSet presAssocID="{6689D4F1-2085-49A7-A9B7-26D54BDAB8E7}" presName="spNode" presStyleCnt="0"/>
      <dgm:spPr/>
    </dgm:pt>
    <dgm:pt modelId="{F60AC163-3AE0-41F0-A8EC-844BDD3EA6F1}" type="pres">
      <dgm:prSet presAssocID="{A46EF36D-275C-42B0-9C9E-595B5629FA1B}" presName="sibTrans" presStyleLbl="sibTrans1D1" presStyleIdx="4" presStyleCnt="5"/>
      <dgm:spPr/>
    </dgm:pt>
  </dgm:ptLst>
  <dgm:cxnLst>
    <dgm:cxn modelId="{4E3CE40C-9AC3-47C2-BE08-85D8FDC084C9}" type="presOf" srcId="{A46EF36D-275C-42B0-9C9E-595B5629FA1B}" destId="{F60AC163-3AE0-41F0-A8EC-844BDD3EA6F1}" srcOrd="0" destOrd="0" presId="urn:microsoft.com/office/officeart/2005/8/layout/cycle6"/>
    <dgm:cxn modelId="{882D7E10-9A1F-4C13-ADCD-3D23CEA83E84}" type="presOf" srcId="{89A26283-76F0-4A11-B3BE-D1B7EAB3E1CD}" destId="{6D863DFC-0BC6-4BD3-8416-DF4A3EF05218}" srcOrd="0" destOrd="0" presId="urn:microsoft.com/office/officeart/2005/8/layout/cycle6"/>
    <dgm:cxn modelId="{070B0224-E173-41F7-BBBC-06CA6971F80C}" srcId="{777928C6-83B7-43BF-BB5D-FC7056C20E8D}" destId="{5189DE28-B6A1-4EA8-96D6-348A2D295912}" srcOrd="3" destOrd="0" parTransId="{9C292BE3-BDF0-44E6-8A46-1696B9440B11}" sibTransId="{C0DFAC29-4B7D-4F1E-9A0B-26F7C77C67FE}"/>
    <dgm:cxn modelId="{4A5CE825-0822-4CAE-BE02-495EC02ADA2D}" type="presOf" srcId="{65F504E8-541B-47CD-B8E6-BE91CBD23F51}" destId="{B312F256-8351-4596-8775-6F87A89D1750}" srcOrd="0" destOrd="0" presId="urn:microsoft.com/office/officeart/2005/8/layout/cycle6"/>
    <dgm:cxn modelId="{03C2FD2A-CAF3-4865-B007-A092FA59A2EA}" srcId="{777928C6-83B7-43BF-BB5D-FC7056C20E8D}" destId="{89A26283-76F0-4A11-B3BE-D1B7EAB3E1CD}" srcOrd="1" destOrd="0" parTransId="{90628453-7F13-4887-99CB-022EE4D9C2E6}" sibTransId="{65F504E8-541B-47CD-B8E6-BE91CBD23F51}"/>
    <dgm:cxn modelId="{0F69A734-6DC0-4F7A-8E95-EC950F0732C2}" srcId="{777928C6-83B7-43BF-BB5D-FC7056C20E8D}" destId="{CAA3F4AB-C6BD-434A-981B-6985246EF7BE}" srcOrd="2" destOrd="0" parTransId="{ECA23FF2-E97B-4A8C-81A0-7454888BDD32}" sibTransId="{5C0A9CA0-C233-45FA-A3C8-3801297B3C11}"/>
    <dgm:cxn modelId="{89491B75-8541-42B1-A46A-A31EBB51EF7C}" srcId="{777928C6-83B7-43BF-BB5D-FC7056C20E8D}" destId="{70EC4540-AAC9-47C9-BF49-581CFFC72FCA}" srcOrd="0" destOrd="0" parTransId="{D7ED88BB-8AB5-4A33-BB72-65DAD1B6362E}" sibTransId="{3AED881E-7BB1-4231-A547-C56D27EEA21C}"/>
    <dgm:cxn modelId="{57A57E79-4C5C-4E5C-82ED-9D286D069C9C}" type="presOf" srcId="{777928C6-83B7-43BF-BB5D-FC7056C20E8D}" destId="{134FA06A-DB08-4E4D-B63D-FFF9CBF36257}" srcOrd="0" destOrd="0" presId="urn:microsoft.com/office/officeart/2005/8/layout/cycle6"/>
    <dgm:cxn modelId="{E88BE780-2F0D-4567-8F86-1D1170FC3392}" type="presOf" srcId="{5C0A9CA0-C233-45FA-A3C8-3801297B3C11}" destId="{B45D0900-C9D2-42CF-87BF-23D153C24091}" srcOrd="0" destOrd="0" presId="urn:microsoft.com/office/officeart/2005/8/layout/cycle6"/>
    <dgm:cxn modelId="{2CE83098-413F-4A80-B56E-ED1AF804225B}" type="presOf" srcId="{70EC4540-AAC9-47C9-BF49-581CFFC72FCA}" destId="{5DC0A94A-076A-4031-923A-782C46162ED1}" srcOrd="0" destOrd="0" presId="urn:microsoft.com/office/officeart/2005/8/layout/cycle6"/>
    <dgm:cxn modelId="{95DFF7A8-51B3-4CED-BFC9-BF816F383915}" type="presOf" srcId="{C0DFAC29-4B7D-4F1E-9A0B-26F7C77C67FE}" destId="{A7D4F163-F5A8-49BA-B77A-8FFC95FBF84E}" srcOrd="0" destOrd="0" presId="urn:microsoft.com/office/officeart/2005/8/layout/cycle6"/>
    <dgm:cxn modelId="{3527CBB1-656E-47AD-B0DC-8E2EFB6DEB4A}" type="presOf" srcId="{6689D4F1-2085-49A7-A9B7-26D54BDAB8E7}" destId="{A2388718-EEB2-4693-BFC0-E73A84CBA4AA}" srcOrd="0" destOrd="0" presId="urn:microsoft.com/office/officeart/2005/8/layout/cycle6"/>
    <dgm:cxn modelId="{0FB29DC3-CC87-49AE-AF39-0CE03D16FAE4}" type="presOf" srcId="{CAA3F4AB-C6BD-434A-981B-6985246EF7BE}" destId="{5638DD4C-E51F-4A0D-9CEB-3A8824B5F62A}" srcOrd="0" destOrd="0" presId="urn:microsoft.com/office/officeart/2005/8/layout/cycle6"/>
    <dgm:cxn modelId="{3FEA4FD1-5756-410F-B252-7DBF129B7435}" type="presOf" srcId="{3AED881E-7BB1-4231-A547-C56D27EEA21C}" destId="{5993AA7A-E70C-4E25-B459-E1708BF0EE8D}" srcOrd="0" destOrd="0" presId="urn:microsoft.com/office/officeart/2005/8/layout/cycle6"/>
    <dgm:cxn modelId="{76F310F2-62F8-4116-B5AC-C7FAFA47F398}" type="presOf" srcId="{5189DE28-B6A1-4EA8-96D6-348A2D295912}" destId="{9F4193E2-6313-4629-BFF7-5E8CF14D5D20}" srcOrd="0" destOrd="0" presId="urn:microsoft.com/office/officeart/2005/8/layout/cycle6"/>
    <dgm:cxn modelId="{FC9F6EF8-8DD7-409E-B2F0-189BFBEA0780}" srcId="{777928C6-83B7-43BF-BB5D-FC7056C20E8D}" destId="{6689D4F1-2085-49A7-A9B7-26D54BDAB8E7}" srcOrd="4" destOrd="0" parTransId="{FDDC3C70-3C90-4AE6-8787-E1571A1ADA58}" sibTransId="{A46EF36D-275C-42B0-9C9E-595B5629FA1B}"/>
    <dgm:cxn modelId="{FA90B1A8-471B-40C5-81AB-39AD4A1D63C9}" type="presParOf" srcId="{134FA06A-DB08-4E4D-B63D-FFF9CBF36257}" destId="{5DC0A94A-076A-4031-923A-782C46162ED1}" srcOrd="0" destOrd="0" presId="urn:microsoft.com/office/officeart/2005/8/layout/cycle6"/>
    <dgm:cxn modelId="{24D4553C-303F-4DBF-99AE-A04CC48644F0}" type="presParOf" srcId="{134FA06A-DB08-4E4D-B63D-FFF9CBF36257}" destId="{FABFC3C5-BC91-425C-8ACE-958623C2D514}" srcOrd="1" destOrd="0" presId="urn:microsoft.com/office/officeart/2005/8/layout/cycle6"/>
    <dgm:cxn modelId="{E9AD6672-175B-4A04-93DC-28915AD5EC9F}" type="presParOf" srcId="{134FA06A-DB08-4E4D-B63D-FFF9CBF36257}" destId="{5993AA7A-E70C-4E25-B459-E1708BF0EE8D}" srcOrd="2" destOrd="0" presId="urn:microsoft.com/office/officeart/2005/8/layout/cycle6"/>
    <dgm:cxn modelId="{93B999A0-6A18-4841-87E1-0D19F7EF6007}" type="presParOf" srcId="{134FA06A-DB08-4E4D-B63D-FFF9CBF36257}" destId="{6D863DFC-0BC6-4BD3-8416-DF4A3EF05218}" srcOrd="3" destOrd="0" presId="urn:microsoft.com/office/officeart/2005/8/layout/cycle6"/>
    <dgm:cxn modelId="{7AB20685-4827-483D-8F93-1DBCDC846271}" type="presParOf" srcId="{134FA06A-DB08-4E4D-B63D-FFF9CBF36257}" destId="{0E46FFC9-BF7E-4B00-8532-D6F395820D33}" srcOrd="4" destOrd="0" presId="urn:microsoft.com/office/officeart/2005/8/layout/cycle6"/>
    <dgm:cxn modelId="{460B1381-6F4B-4EA8-BF27-E3196FE4A9C1}" type="presParOf" srcId="{134FA06A-DB08-4E4D-B63D-FFF9CBF36257}" destId="{B312F256-8351-4596-8775-6F87A89D1750}" srcOrd="5" destOrd="0" presId="urn:microsoft.com/office/officeart/2005/8/layout/cycle6"/>
    <dgm:cxn modelId="{F19C54BA-DB7E-400C-B455-3C0D135BE9D8}" type="presParOf" srcId="{134FA06A-DB08-4E4D-B63D-FFF9CBF36257}" destId="{5638DD4C-E51F-4A0D-9CEB-3A8824B5F62A}" srcOrd="6" destOrd="0" presId="urn:microsoft.com/office/officeart/2005/8/layout/cycle6"/>
    <dgm:cxn modelId="{EE05A7A2-6EA3-43C3-B032-B02C15EE8FB7}" type="presParOf" srcId="{134FA06A-DB08-4E4D-B63D-FFF9CBF36257}" destId="{AD749A96-35AE-4621-8DC0-E0E8EA0212D3}" srcOrd="7" destOrd="0" presId="urn:microsoft.com/office/officeart/2005/8/layout/cycle6"/>
    <dgm:cxn modelId="{A06ABE6B-2B14-47B4-B448-2EB2FFFEC904}" type="presParOf" srcId="{134FA06A-DB08-4E4D-B63D-FFF9CBF36257}" destId="{B45D0900-C9D2-42CF-87BF-23D153C24091}" srcOrd="8" destOrd="0" presId="urn:microsoft.com/office/officeart/2005/8/layout/cycle6"/>
    <dgm:cxn modelId="{ED58B3C5-2DA9-41AC-A64F-200E18A524B7}" type="presParOf" srcId="{134FA06A-DB08-4E4D-B63D-FFF9CBF36257}" destId="{9F4193E2-6313-4629-BFF7-5E8CF14D5D20}" srcOrd="9" destOrd="0" presId="urn:microsoft.com/office/officeart/2005/8/layout/cycle6"/>
    <dgm:cxn modelId="{2ECD3804-696A-4771-9918-7972C2734D3E}" type="presParOf" srcId="{134FA06A-DB08-4E4D-B63D-FFF9CBF36257}" destId="{730A4B3C-0241-4F1F-92B9-35FE618DDFDD}" srcOrd="10" destOrd="0" presId="urn:microsoft.com/office/officeart/2005/8/layout/cycle6"/>
    <dgm:cxn modelId="{E3B3C7ED-0471-4989-8723-5BD5DE5D8185}" type="presParOf" srcId="{134FA06A-DB08-4E4D-B63D-FFF9CBF36257}" destId="{A7D4F163-F5A8-49BA-B77A-8FFC95FBF84E}" srcOrd="11" destOrd="0" presId="urn:microsoft.com/office/officeart/2005/8/layout/cycle6"/>
    <dgm:cxn modelId="{456E3178-B897-4C5D-A843-5C6A06E57FD2}" type="presParOf" srcId="{134FA06A-DB08-4E4D-B63D-FFF9CBF36257}" destId="{A2388718-EEB2-4693-BFC0-E73A84CBA4AA}" srcOrd="12" destOrd="0" presId="urn:microsoft.com/office/officeart/2005/8/layout/cycle6"/>
    <dgm:cxn modelId="{97A13809-147E-420D-A311-FAA5CBE4DFE2}" type="presParOf" srcId="{134FA06A-DB08-4E4D-B63D-FFF9CBF36257}" destId="{0ABE191F-B8A2-492D-906E-96EB87CDDC85}" srcOrd="13" destOrd="0" presId="urn:microsoft.com/office/officeart/2005/8/layout/cycle6"/>
    <dgm:cxn modelId="{012CFAC9-47AF-4E12-83BA-DDD9575F9F8D}" type="presParOf" srcId="{134FA06A-DB08-4E4D-B63D-FFF9CBF36257}" destId="{F60AC163-3AE0-41F0-A8EC-844BDD3EA6F1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B0045E-C635-4A59-B552-B0C277FC740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D1B4D9E-47B3-4935-8E89-D976971200BE}">
      <dgm:prSet/>
      <dgm:spPr/>
      <dgm:t>
        <a:bodyPr/>
        <a:lstStyle/>
        <a:p>
          <a:r>
            <a:rPr lang="en-US" b="1" dirty="0">
              <a:latin typeface="Neue Haas Grotesk Text Pro"/>
            </a:rPr>
            <a:t>Feature selection </a:t>
          </a:r>
          <a:r>
            <a:rPr lang="en-US" b="0" dirty="0">
              <a:latin typeface="Neue Haas Grotesk Text Pro"/>
            </a:rPr>
            <a:t>:</a:t>
          </a:r>
          <a:r>
            <a:rPr lang="en-US" b="0" i="0" dirty="0">
              <a:latin typeface="Neue Haas Grotesk Text Pro"/>
            </a:rPr>
            <a:t>We measured the relationship between each feature and customer churn using techniques like Correlation Analysis to detect linear relationships with numerical features</a:t>
          </a:r>
          <a:endParaRPr lang="en-US" b="0" dirty="0">
            <a:latin typeface="Neue Haas Grotesk Text Pro"/>
          </a:endParaRPr>
        </a:p>
      </dgm:t>
    </dgm:pt>
    <dgm:pt modelId="{6DBFAA61-E584-4684-BA5C-982A7C9532CA}" type="parTrans" cxnId="{43A6135A-B92E-4D97-9C3D-2DD018EF7277}">
      <dgm:prSet/>
      <dgm:spPr/>
      <dgm:t>
        <a:bodyPr/>
        <a:lstStyle/>
        <a:p>
          <a:endParaRPr lang="en-US"/>
        </a:p>
      </dgm:t>
    </dgm:pt>
    <dgm:pt modelId="{562DF6A9-4C18-43F7-9A9E-9D6D03C3E7C6}" type="sibTrans" cxnId="{43A6135A-B92E-4D97-9C3D-2DD018EF7277}">
      <dgm:prSet/>
      <dgm:spPr/>
      <dgm:t>
        <a:bodyPr/>
        <a:lstStyle/>
        <a:p>
          <a:endParaRPr lang="en-US"/>
        </a:p>
      </dgm:t>
    </dgm:pt>
    <dgm:pt modelId="{A792ABCA-3316-4337-BD11-6B32CC9D38FD}">
      <dgm:prSet/>
      <dgm:spPr/>
      <dgm:t>
        <a:bodyPr/>
        <a:lstStyle/>
        <a:p>
          <a:r>
            <a:rPr lang="en-US" b="1" dirty="0">
              <a:latin typeface="Neue Haas Grotesk Text Pro"/>
            </a:rPr>
            <a:t>Feature encoding </a:t>
          </a:r>
          <a:r>
            <a:rPr lang="en-US" dirty="0">
              <a:latin typeface="Neue Haas Grotesk Text Pro"/>
            </a:rPr>
            <a:t>: </a:t>
          </a:r>
          <a:r>
            <a:rPr lang="en-US" b="0" i="0" dirty="0">
              <a:latin typeface="Neue Haas Grotesk Text Pro"/>
            </a:rPr>
            <a:t>We encoded categorical features into numerical representations, improving model compatibility and allowing us to better analyze their relationship with customer churn for more accurate predictions</a:t>
          </a:r>
          <a:endParaRPr lang="en-US" dirty="0">
            <a:latin typeface="Neue Haas Grotesk Text Pro"/>
          </a:endParaRPr>
        </a:p>
      </dgm:t>
    </dgm:pt>
    <dgm:pt modelId="{2B8C1DE2-4D07-4D53-814F-F75B97F40D89}" type="parTrans" cxnId="{2C7B8141-FE20-47B8-83B8-A29B4AE22F6C}">
      <dgm:prSet/>
      <dgm:spPr/>
      <dgm:t>
        <a:bodyPr/>
        <a:lstStyle/>
        <a:p>
          <a:endParaRPr lang="en-US"/>
        </a:p>
      </dgm:t>
    </dgm:pt>
    <dgm:pt modelId="{E4875185-DCD2-4073-A729-4142B5C8A7AF}" type="sibTrans" cxnId="{2C7B8141-FE20-47B8-83B8-A29B4AE22F6C}">
      <dgm:prSet/>
      <dgm:spPr/>
      <dgm:t>
        <a:bodyPr/>
        <a:lstStyle/>
        <a:p>
          <a:endParaRPr lang="en-US"/>
        </a:p>
      </dgm:t>
    </dgm:pt>
    <dgm:pt modelId="{533EF0C4-AEC1-417D-B2C6-3D516E9CC8DA}">
      <dgm:prSet/>
      <dgm:spPr/>
      <dgm:t>
        <a:bodyPr/>
        <a:lstStyle/>
        <a:p>
          <a:r>
            <a:rPr lang="en-US" b="1" dirty="0">
              <a:latin typeface="Neue Haas Grotesk Text Pro"/>
            </a:rPr>
            <a:t>Data shuffling </a:t>
          </a:r>
          <a:r>
            <a:rPr lang="en-US" dirty="0">
              <a:latin typeface="Neue Haas Grotesk Text Pro"/>
            </a:rPr>
            <a:t>:</a:t>
          </a:r>
          <a:r>
            <a:rPr lang="en-US" b="0" i="0" dirty="0">
              <a:latin typeface="Neue Haas Grotesk Text Pro"/>
            </a:rPr>
            <a:t>We shuffled the data before splitting it into training, validation, and testing sets to randomize distribution, avoiding bias and ensuring each set was representative for better model generalization</a:t>
          </a:r>
          <a:endParaRPr lang="en-US" dirty="0">
            <a:latin typeface="Neue Haas Grotesk Text Pro"/>
          </a:endParaRPr>
        </a:p>
      </dgm:t>
    </dgm:pt>
    <dgm:pt modelId="{D473AF6C-EDDF-4999-9E9F-1E0F6D6291DC}" type="parTrans" cxnId="{BAD9A2C2-5035-4398-A98B-BC6C2D9D109C}">
      <dgm:prSet/>
      <dgm:spPr/>
      <dgm:t>
        <a:bodyPr/>
        <a:lstStyle/>
        <a:p>
          <a:endParaRPr lang="en-US"/>
        </a:p>
      </dgm:t>
    </dgm:pt>
    <dgm:pt modelId="{0FEF3B92-EC80-48B1-914C-999F33F59FA8}" type="sibTrans" cxnId="{BAD9A2C2-5035-4398-A98B-BC6C2D9D109C}">
      <dgm:prSet/>
      <dgm:spPr/>
      <dgm:t>
        <a:bodyPr/>
        <a:lstStyle/>
        <a:p>
          <a:endParaRPr lang="en-US"/>
        </a:p>
      </dgm:t>
    </dgm:pt>
    <dgm:pt modelId="{63AFB055-AAFA-447D-8B32-8074BF8F5560}" type="pres">
      <dgm:prSet presAssocID="{88B0045E-C635-4A59-B552-B0C277FC7407}" presName="root" presStyleCnt="0">
        <dgm:presLayoutVars>
          <dgm:dir/>
          <dgm:resizeHandles val="exact"/>
        </dgm:presLayoutVars>
      </dgm:prSet>
      <dgm:spPr/>
    </dgm:pt>
    <dgm:pt modelId="{B7F4AE3B-314E-45D5-9E7D-ACE951D6D2A9}" type="pres">
      <dgm:prSet presAssocID="{3D1B4D9E-47B3-4935-8E89-D976971200BE}" presName="compNode" presStyleCnt="0"/>
      <dgm:spPr/>
    </dgm:pt>
    <dgm:pt modelId="{658E051E-DC12-4AF5-AF73-615D54B74C18}" type="pres">
      <dgm:prSet presAssocID="{3D1B4D9E-47B3-4935-8E89-D976971200BE}" presName="bgRect" presStyleLbl="bgShp" presStyleIdx="0" presStyleCnt="3"/>
      <dgm:spPr/>
    </dgm:pt>
    <dgm:pt modelId="{4470BFCA-214A-42B2-BFD6-09C713678FA7}" type="pres">
      <dgm:prSet presAssocID="{3D1B4D9E-47B3-4935-8E89-D976971200B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5EC8A60-2EB5-4DFC-8384-6871E80631CC}" type="pres">
      <dgm:prSet presAssocID="{3D1B4D9E-47B3-4935-8E89-D976971200BE}" presName="spaceRect" presStyleCnt="0"/>
      <dgm:spPr/>
    </dgm:pt>
    <dgm:pt modelId="{9E5555A2-72A4-4688-B973-7BA422245D35}" type="pres">
      <dgm:prSet presAssocID="{3D1B4D9E-47B3-4935-8E89-D976971200BE}" presName="parTx" presStyleLbl="revTx" presStyleIdx="0" presStyleCnt="3">
        <dgm:presLayoutVars>
          <dgm:chMax val="0"/>
          <dgm:chPref val="0"/>
        </dgm:presLayoutVars>
      </dgm:prSet>
      <dgm:spPr/>
    </dgm:pt>
    <dgm:pt modelId="{0824ECB3-273F-47A2-A585-804862A78722}" type="pres">
      <dgm:prSet presAssocID="{562DF6A9-4C18-43F7-9A9E-9D6D03C3E7C6}" presName="sibTrans" presStyleCnt="0"/>
      <dgm:spPr/>
    </dgm:pt>
    <dgm:pt modelId="{8B0CFC36-AD24-40A3-A003-3BB051638C99}" type="pres">
      <dgm:prSet presAssocID="{A792ABCA-3316-4337-BD11-6B32CC9D38FD}" presName="compNode" presStyleCnt="0"/>
      <dgm:spPr/>
    </dgm:pt>
    <dgm:pt modelId="{82A30387-A747-478F-AD76-37308C9ADCF3}" type="pres">
      <dgm:prSet presAssocID="{A792ABCA-3316-4337-BD11-6B32CC9D38FD}" presName="bgRect" presStyleLbl="bgShp" presStyleIdx="1" presStyleCnt="3"/>
      <dgm:spPr/>
    </dgm:pt>
    <dgm:pt modelId="{A86261F4-DBEF-4F4A-AC0D-C392BBBC94C4}" type="pres">
      <dgm:prSet presAssocID="{A792ABCA-3316-4337-BD11-6B32CC9D38F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ADB9B2C-067E-4AE7-BCCC-0D8901CA9295}" type="pres">
      <dgm:prSet presAssocID="{A792ABCA-3316-4337-BD11-6B32CC9D38FD}" presName="spaceRect" presStyleCnt="0"/>
      <dgm:spPr/>
    </dgm:pt>
    <dgm:pt modelId="{A92613E7-F172-45C0-8E73-0AD245B12534}" type="pres">
      <dgm:prSet presAssocID="{A792ABCA-3316-4337-BD11-6B32CC9D38FD}" presName="parTx" presStyleLbl="revTx" presStyleIdx="1" presStyleCnt="3">
        <dgm:presLayoutVars>
          <dgm:chMax val="0"/>
          <dgm:chPref val="0"/>
        </dgm:presLayoutVars>
      </dgm:prSet>
      <dgm:spPr/>
    </dgm:pt>
    <dgm:pt modelId="{65BB17EA-9B44-44CF-8778-853463546578}" type="pres">
      <dgm:prSet presAssocID="{E4875185-DCD2-4073-A729-4142B5C8A7AF}" presName="sibTrans" presStyleCnt="0"/>
      <dgm:spPr/>
    </dgm:pt>
    <dgm:pt modelId="{82561F67-0745-4EDB-9D37-038E3EB8E63B}" type="pres">
      <dgm:prSet presAssocID="{533EF0C4-AEC1-417D-B2C6-3D516E9CC8DA}" presName="compNode" presStyleCnt="0"/>
      <dgm:spPr/>
    </dgm:pt>
    <dgm:pt modelId="{13C07DD0-A3CA-45D9-AD80-7C04DA3B13F9}" type="pres">
      <dgm:prSet presAssocID="{533EF0C4-AEC1-417D-B2C6-3D516E9CC8DA}" presName="bgRect" presStyleLbl="bgShp" presStyleIdx="2" presStyleCnt="3"/>
      <dgm:spPr/>
    </dgm:pt>
    <dgm:pt modelId="{A0E77B3C-D8AA-472D-B830-4E49E49BDE89}" type="pres">
      <dgm:prSet presAssocID="{533EF0C4-AEC1-417D-B2C6-3D516E9CC8D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B69574F-A5ED-4D49-9D61-48DC2593BFF5}" type="pres">
      <dgm:prSet presAssocID="{533EF0C4-AEC1-417D-B2C6-3D516E9CC8DA}" presName="spaceRect" presStyleCnt="0"/>
      <dgm:spPr/>
    </dgm:pt>
    <dgm:pt modelId="{53069433-5542-43A2-881F-F2CCC41DB6BE}" type="pres">
      <dgm:prSet presAssocID="{533EF0C4-AEC1-417D-B2C6-3D516E9CC8D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A83FA06-C16C-41D5-8A7C-94A64F170FE8}" type="presOf" srcId="{533EF0C4-AEC1-417D-B2C6-3D516E9CC8DA}" destId="{53069433-5542-43A2-881F-F2CCC41DB6BE}" srcOrd="0" destOrd="0" presId="urn:microsoft.com/office/officeart/2018/2/layout/IconVerticalSolidList"/>
    <dgm:cxn modelId="{2C7B8141-FE20-47B8-83B8-A29B4AE22F6C}" srcId="{88B0045E-C635-4A59-B552-B0C277FC7407}" destId="{A792ABCA-3316-4337-BD11-6B32CC9D38FD}" srcOrd="1" destOrd="0" parTransId="{2B8C1DE2-4D07-4D53-814F-F75B97F40D89}" sibTransId="{E4875185-DCD2-4073-A729-4142B5C8A7AF}"/>
    <dgm:cxn modelId="{43A6135A-B92E-4D97-9C3D-2DD018EF7277}" srcId="{88B0045E-C635-4A59-B552-B0C277FC7407}" destId="{3D1B4D9E-47B3-4935-8E89-D976971200BE}" srcOrd="0" destOrd="0" parTransId="{6DBFAA61-E584-4684-BA5C-982A7C9532CA}" sibTransId="{562DF6A9-4C18-43F7-9A9E-9D6D03C3E7C6}"/>
    <dgm:cxn modelId="{3C409A8E-C0B9-42BA-9300-B7A4BFD9A015}" type="presOf" srcId="{A792ABCA-3316-4337-BD11-6B32CC9D38FD}" destId="{A92613E7-F172-45C0-8E73-0AD245B12534}" srcOrd="0" destOrd="0" presId="urn:microsoft.com/office/officeart/2018/2/layout/IconVerticalSolidList"/>
    <dgm:cxn modelId="{29B22ABD-81E2-4DD2-A1CA-7E3D38E5A33C}" type="presOf" srcId="{88B0045E-C635-4A59-B552-B0C277FC7407}" destId="{63AFB055-AAFA-447D-8B32-8074BF8F5560}" srcOrd="0" destOrd="0" presId="urn:microsoft.com/office/officeart/2018/2/layout/IconVerticalSolidList"/>
    <dgm:cxn modelId="{74F5B2C1-DEA7-488B-AE95-8407166EB642}" type="presOf" srcId="{3D1B4D9E-47B3-4935-8E89-D976971200BE}" destId="{9E5555A2-72A4-4688-B973-7BA422245D35}" srcOrd="0" destOrd="0" presId="urn:microsoft.com/office/officeart/2018/2/layout/IconVerticalSolidList"/>
    <dgm:cxn modelId="{BAD9A2C2-5035-4398-A98B-BC6C2D9D109C}" srcId="{88B0045E-C635-4A59-B552-B0C277FC7407}" destId="{533EF0C4-AEC1-417D-B2C6-3D516E9CC8DA}" srcOrd="2" destOrd="0" parTransId="{D473AF6C-EDDF-4999-9E9F-1E0F6D6291DC}" sibTransId="{0FEF3B92-EC80-48B1-914C-999F33F59FA8}"/>
    <dgm:cxn modelId="{C04CDFE2-BCB2-460D-9EF3-DA21249C364F}" type="presParOf" srcId="{63AFB055-AAFA-447D-8B32-8074BF8F5560}" destId="{B7F4AE3B-314E-45D5-9E7D-ACE951D6D2A9}" srcOrd="0" destOrd="0" presId="urn:microsoft.com/office/officeart/2018/2/layout/IconVerticalSolidList"/>
    <dgm:cxn modelId="{EC88426E-2D16-4BC0-A539-C9E0C33620A7}" type="presParOf" srcId="{B7F4AE3B-314E-45D5-9E7D-ACE951D6D2A9}" destId="{658E051E-DC12-4AF5-AF73-615D54B74C18}" srcOrd="0" destOrd="0" presId="urn:microsoft.com/office/officeart/2018/2/layout/IconVerticalSolidList"/>
    <dgm:cxn modelId="{9441FAD3-09EE-40D6-816D-F696FBD730A5}" type="presParOf" srcId="{B7F4AE3B-314E-45D5-9E7D-ACE951D6D2A9}" destId="{4470BFCA-214A-42B2-BFD6-09C713678FA7}" srcOrd="1" destOrd="0" presId="urn:microsoft.com/office/officeart/2018/2/layout/IconVerticalSolidList"/>
    <dgm:cxn modelId="{9FE9657D-8A90-4544-A398-876352E4E612}" type="presParOf" srcId="{B7F4AE3B-314E-45D5-9E7D-ACE951D6D2A9}" destId="{45EC8A60-2EB5-4DFC-8384-6871E80631CC}" srcOrd="2" destOrd="0" presId="urn:microsoft.com/office/officeart/2018/2/layout/IconVerticalSolidList"/>
    <dgm:cxn modelId="{BB2BC39C-B7B9-4A23-B169-9241F9AFD4E5}" type="presParOf" srcId="{B7F4AE3B-314E-45D5-9E7D-ACE951D6D2A9}" destId="{9E5555A2-72A4-4688-B973-7BA422245D35}" srcOrd="3" destOrd="0" presId="urn:microsoft.com/office/officeart/2018/2/layout/IconVerticalSolidList"/>
    <dgm:cxn modelId="{20352BA1-6032-4556-B9D1-47AF88696196}" type="presParOf" srcId="{63AFB055-AAFA-447D-8B32-8074BF8F5560}" destId="{0824ECB3-273F-47A2-A585-804862A78722}" srcOrd="1" destOrd="0" presId="urn:microsoft.com/office/officeart/2018/2/layout/IconVerticalSolidList"/>
    <dgm:cxn modelId="{3D3A59F8-AD12-429D-AFCE-CE26B9ADB229}" type="presParOf" srcId="{63AFB055-AAFA-447D-8B32-8074BF8F5560}" destId="{8B0CFC36-AD24-40A3-A003-3BB051638C99}" srcOrd="2" destOrd="0" presId="urn:microsoft.com/office/officeart/2018/2/layout/IconVerticalSolidList"/>
    <dgm:cxn modelId="{47F19232-456D-41B6-96B1-BE1C1E5CB6C0}" type="presParOf" srcId="{8B0CFC36-AD24-40A3-A003-3BB051638C99}" destId="{82A30387-A747-478F-AD76-37308C9ADCF3}" srcOrd="0" destOrd="0" presId="urn:microsoft.com/office/officeart/2018/2/layout/IconVerticalSolidList"/>
    <dgm:cxn modelId="{3BC777F4-2A64-4B01-B919-C0A5E047FD35}" type="presParOf" srcId="{8B0CFC36-AD24-40A3-A003-3BB051638C99}" destId="{A86261F4-DBEF-4F4A-AC0D-C392BBBC94C4}" srcOrd="1" destOrd="0" presId="urn:microsoft.com/office/officeart/2018/2/layout/IconVerticalSolidList"/>
    <dgm:cxn modelId="{00465488-C81E-4FCD-8BED-9627876E9A01}" type="presParOf" srcId="{8B0CFC36-AD24-40A3-A003-3BB051638C99}" destId="{9ADB9B2C-067E-4AE7-BCCC-0D8901CA9295}" srcOrd="2" destOrd="0" presId="urn:microsoft.com/office/officeart/2018/2/layout/IconVerticalSolidList"/>
    <dgm:cxn modelId="{CEC883C9-8CC5-4B99-9E0D-F3FF81CC2BEC}" type="presParOf" srcId="{8B0CFC36-AD24-40A3-A003-3BB051638C99}" destId="{A92613E7-F172-45C0-8E73-0AD245B12534}" srcOrd="3" destOrd="0" presId="urn:microsoft.com/office/officeart/2018/2/layout/IconVerticalSolidList"/>
    <dgm:cxn modelId="{1B7301A5-304A-4E8D-A64B-76EA5C7F7FC8}" type="presParOf" srcId="{63AFB055-AAFA-447D-8B32-8074BF8F5560}" destId="{65BB17EA-9B44-44CF-8778-853463546578}" srcOrd="3" destOrd="0" presId="urn:microsoft.com/office/officeart/2018/2/layout/IconVerticalSolidList"/>
    <dgm:cxn modelId="{84EDAB45-1C1D-429D-BB8B-E3B902C4CDF2}" type="presParOf" srcId="{63AFB055-AAFA-447D-8B32-8074BF8F5560}" destId="{82561F67-0745-4EDB-9D37-038E3EB8E63B}" srcOrd="4" destOrd="0" presId="urn:microsoft.com/office/officeart/2018/2/layout/IconVerticalSolidList"/>
    <dgm:cxn modelId="{B2996F7E-61DC-4EA5-AA23-B7ED7D33D2DF}" type="presParOf" srcId="{82561F67-0745-4EDB-9D37-038E3EB8E63B}" destId="{13C07DD0-A3CA-45D9-AD80-7C04DA3B13F9}" srcOrd="0" destOrd="0" presId="urn:microsoft.com/office/officeart/2018/2/layout/IconVerticalSolidList"/>
    <dgm:cxn modelId="{6258983D-7611-4246-9F7E-D6A85B29A103}" type="presParOf" srcId="{82561F67-0745-4EDB-9D37-038E3EB8E63B}" destId="{A0E77B3C-D8AA-472D-B830-4E49E49BDE89}" srcOrd="1" destOrd="0" presId="urn:microsoft.com/office/officeart/2018/2/layout/IconVerticalSolidList"/>
    <dgm:cxn modelId="{464C469D-FC45-47BF-9756-C9DD5689429F}" type="presParOf" srcId="{82561F67-0745-4EDB-9D37-038E3EB8E63B}" destId="{3B69574F-A5ED-4D49-9D61-48DC2593BFF5}" srcOrd="2" destOrd="0" presId="urn:microsoft.com/office/officeart/2018/2/layout/IconVerticalSolidList"/>
    <dgm:cxn modelId="{2C6CFFD9-E732-405C-89CB-BC48CD1B4BA5}" type="presParOf" srcId="{82561F67-0745-4EDB-9D37-038E3EB8E63B}" destId="{53069433-5542-43A2-881F-F2CCC41DB6B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BB1681-9EC4-4E18-8A45-4E12274DC4C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F7CADD5-2E94-4CD6-84F1-2B79BF7A8E1B}">
      <dgm:prSet/>
      <dgm:spPr/>
      <dgm:t>
        <a:bodyPr/>
        <a:lstStyle/>
        <a:p>
          <a:r>
            <a:rPr lang="en-US" dirty="0">
              <a:latin typeface="Fira Sans Extra Condensed"/>
            </a:rPr>
            <a:t>Random forest classifier </a:t>
          </a:r>
        </a:p>
      </dgm:t>
    </dgm:pt>
    <dgm:pt modelId="{D6E1AA1A-1457-43D9-9478-9F777757E50F}" type="parTrans" cxnId="{62C3E0F1-6F36-4246-89D4-28C69A9FDBBA}">
      <dgm:prSet/>
      <dgm:spPr/>
      <dgm:t>
        <a:bodyPr/>
        <a:lstStyle/>
        <a:p>
          <a:endParaRPr lang="en-US"/>
        </a:p>
      </dgm:t>
    </dgm:pt>
    <dgm:pt modelId="{E34A0A8C-E975-455E-B57F-EE539D222F6A}" type="sibTrans" cxnId="{62C3E0F1-6F36-4246-89D4-28C69A9FDBBA}">
      <dgm:prSet/>
      <dgm:spPr/>
      <dgm:t>
        <a:bodyPr/>
        <a:lstStyle/>
        <a:p>
          <a:endParaRPr lang="en-US"/>
        </a:p>
      </dgm:t>
    </dgm:pt>
    <dgm:pt modelId="{A019A184-875B-4E87-ADA2-EC958413E98F}">
      <dgm:prSet/>
      <dgm:spPr/>
      <dgm:t>
        <a:bodyPr/>
        <a:lstStyle/>
        <a:p>
          <a:r>
            <a:rPr lang="en-US" dirty="0">
              <a:latin typeface="Fira Sans Extra Condensed"/>
            </a:rPr>
            <a:t>Logistic regression</a:t>
          </a:r>
        </a:p>
      </dgm:t>
    </dgm:pt>
    <dgm:pt modelId="{5F06FFB4-8E9C-4F74-9D08-A25706BA831E}" type="parTrans" cxnId="{C68A8C6A-868F-4F5D-9572-25A4D0388ADA}">
      <dgm:prSet/>
      <dgm:spPr/>
      <dgm:t>
        <a:bodyPr/>
        <a:lstStyle/>
        <a:p>
          <a:endParaRPr lang="en-US"/>
        </a:p>
      </dgm:t>
    </dgm:pt>
    <dgm:pt modelId="{055D6879-8BDF-4CDE-B1AC-2BDAAF07C651}" type="sibTrans" cxnId="{C68A8C6A-868F-4F5D-9572-25A4D0388ADA}">
      <dgm:prSet/>
      <dgm:spPr/>
      <dgm:t>
        <a:bodyPr/>
        <a:lstStyle/>
        <a:p>
          <a:endParaRPr lang="en-US"/>
        </a:p>
      </dgm:t>
    </dgm:pt>
    <dgm:pt modelId="{BBDC61E6-527C-48B6-80B9-B04D458A0BBC}">
      <dgm:prSet/>
      <dgm:spPr/>
      <dgm:t>
        <a:bodyPr/>
        <a:lstStyle/>
        <a:p>
          <a:r>
            <a:rPr lang="en-US" dirty="0">
              <a:latin typeface="Fira Sans Extra Condensed"/>
            </a:rPr>
            <a:t>Support vector machine </a:t>
          </a:r>
        </a:p>
      </dgm:t>
    </dgm:pt>
    <dgm:pt modelId="{ACC9B244-341C-4CF9-989A-BB63ECD0F80D}" type="parTrans" cxnId="{2CD46585-7B9E-41DE-B575-F4EA6F06C05E}">
      <dgm:prSet/>
      <dgm:spPr/>
      <dgm:t>
        <a:bodyPr/>
        <a:lstStyle/>
        <a:p>
          <a:endParaRPr lang="en-US"/>
        </a:p>
      </dgm:t>
    </dgm:pt>
    <dgm:pt modelId="{48E35325-5635-4644-A35C-CAD75038611D}" type="sibTrans" cxnId="{2CD46585-7B9E-41DE-B575-F4EA6F06C05E}">
      <dgm:prSet/>
      <dgm:spPr/>
      <dgm:t>
        <a:bodyPr/>
        <a:lstStyle/>
        <a:p>
          <a:endParaRPr lang="en-US"/>
        </a:p>
      </dgm:t>
    </dgm:pt>
    <dgm:pt modelId="{8CB20905-F1CA-424A-8B4C-620B7E4C7056}" type="pres">
      <dgm:prSet presAssocID="{8ABB1681-9EC4-4E18-8A45-4E12274DC4CB}" presName="root" presStyleCnt="0">
        <dgm:presLayoutVars>
          <dgm:dir/>
          <dgm:resizeHandles val="exact"/>
        </dgm:presLayoutVars>
      </dgm:prSet>
      <dgm:spPr/>
    </dgm:pt>
    <dgm:pt modelId="{6FC1AF07-754F-47D2-844F-18EC2834C471}" type="pres">
      <dgm:prSet presAssocID="{5F7CADD5-2E94-4CD6-84F1-2B79BF7A8E1B}" presName="compNode" presStyleCnt="0"/>
      <dgm:spPr/>
    </dgm:pt>
    <dgm:pt modelId="{8B8689B4-BA76-4635-BBE9-402CFA84DF71}" type="pres">
      <dgm:prSet presAssocID="{5F7CADD5-2E94-4CD6-84F1-2B79BF7A8E1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D10073A-4C6A-439B-AA3F-AF49501E1FA4}" type="pres">
      <dgm:prSet presAssocID="{5F7CADD5-2E94-4CD6-84F1-2B79BF7A8E1B}" presName="spaceRect" presStyleCnt="0"/>
      <dgm:spPr/>
    </dgm:pt>
    <dgm:pt modelId="{28536641-1311-4249-B60B-19C4CE3241BE}" type="pres">
      <dgm:prSet presAssocID="{5F7CADD5-2E94-4CD6-84F1-2B79BF7A8E1B}" presName="textRect" presStyleLbl="revTx" presStyleIdx="0" presStyleCnt="3">
        <dgm:presLayoutVars>
          <dgm:chMax val="1"/>
          <dgm:chPref val="1"/>
        </dgm:presLayoutVars>
      </dgm:prSet>
      <dgm:spPr/>
    </dgm:pt>
    <dgm:pt modelId="{540048D6-8B3D-4DB0-B2A7-64D012EB7F97}" type="pres">
      <dgm:prSet presAssocID="{E34A0A8C-E975-455E-B57F-EE539D222F6A}" presName="sibTrans" presStyleCnt="0"/>
      <dgm:spPr/>
    </dgm:pt>
    <dgm:pt modelId="{3B737E5D-049E-46F3-8CBC-BAFC4FCC587E}" type="pres">
      <dgm:prSet presAssocID="{A019A184-875B-4E87-ADA2-EC958413E98F}" presName="compNode" presStyleCnt="0"/>
      <dgm:spPr/>
    </dgm:pt>
    <dgm:pt modelId="{183ABB75-37B3-4B85-A6BE-20201983C97C}" type="pres">
      <dgm:prSet presAssocID="{A019A184-875B-4E87-ADA2-EC958413E9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7AF5CE9-9D9C-4D1B-A1F9-2181051B4811}" type="pres">
      <dgm:prSet presAssocID="{A019A184-875B-4E87-ADA2-EC958413E98F}" presName="spaceRect" presStyleCnt="0"/>
      <dgm:spPr/>
    </dgm:pt>
    <dgm:pt modelId="{30D11A49-5B58-4F6B-84BF-4F0442994554}" type="pres">
      <dgm:prSet presAssocID="{A019A184-875B-4E87-ADA2-EC958413E98F}" presName="textRect" presStyleLbl="revTx" presStyleIdx="1" presStyleCnt="3">
        <dgm:presLayoutVars>
          <dgm:chMax val="1"/>
          <dgm:chPref val="1"/>
        </dgm:presLayoutVars>
      </dgm:prSet>
      <dgm:spPr/>
    </dgm:pt>
    <dgm:pt modelId="{3C9AAE66-4F01-4D34-9620-968C43FC2CDA}" type="pres">
      <dgm:prSet presAssocID="{055D6879-8BDF-4CDE-B1AC-2BDAAF07C651}" presName="sibTrans" presStyleCnt="0"/>
      <dgm:spPr/>
    </dgm:pt>
    <dgm:pt modelId="{631DC03D-3F19-48CD-A78A-1C66FCC746BC}" type="pres">
      <dgm:prSet presAssocID="{BBDC61E6-527C-48B6-80B9-B04D458A0BBC}" presName="compNode" presStyleCnt="0"/>
      <dgm:spPr/>
    </dgm:pt>
    <dgm:pt modelId="{4C2B5DE8-B6CE-45BA-9049-A6D5F0C757F2}" type="pres">
      <dgm:prSet presAssocID="{BBDC61E6-527C-48B6-80B9-B04D458A0BB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716155B-C32C-4923-8B93-D962947B1268}" type="pres">
      <dgm:prSet presAssocID="{BBDC61E6-527C-48B6-80B9-B04D458A0BBC}" presName="spaceRect" presStyleCnt="0"/>
      <dgm:spPr/>
    </dgm:pt>
    <dgm:pt modelId="{967DDDD8-5B08-4804-BBD8-0DCA3F4B8849}" type="pres">
      <dgm:prSet presAssocID="{BBDC61E6-527C-48B6-80B9-B04D458A0BB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B4C1A3C-30B6-4FEF-801D-7E6819C88B37}" type="presOf" srcId="{8ABB1681-9EC4-4E18-8A45-4E12274DC4CB}" destId="{8CB20905-F1CA-424A-8B4C-620B7E4C7056}" srcOrd="0" destOrd="0" presId="urn:microsoft.com/office/officeart/2018/2/layout/IconLabelList"/>
    <dgm:cxn modelId="{C68A8C6A-868F-4F5D-9572-25A4D0388ADA}" srcId="{8ABB1681-9EC4-4E18-8A45-4E12274DC4CB}" destId="{A019A184-875B-4E87-ADA2-EC958413E98F}" srcOrd="1" destOrd="0" parTransId="{5F06FFB4-8E9C-4F74-9D08-A25706BA831E}" sibTransId="{055D6879-8BDF-4CDE-B1AC-2BDAAF07C651}"/>
    <dgm:cxn modelId="{A7D66557-38BE-4AC9-9252-633AD29E7B87}" type="presOf" srcId="{5F7CADD5-2E94-4CD6-84F1-2B79BF7A8E1B}" destId="{28536641-1311-4249-B60B-19C4CE3241BE}" srcOrd="0" destOrd="0" presId="urn:microsoft.com/office/officeart/2018/2/layout/IconLabelList"/>
    <dgm:cxn modelId="{2CD46585-7B9E-41DE-B575-F4EA6F06C05E}" srcId="{8ABB1681-9EC4-4E18-8A45-4E12274DC4CB}" destId="{BBDC61E6-527C-48B6-80B9-B04D458A0BBC}" srcOrd="2" destOrd="0" parTransId="{ACC9B244-341C-4CF9-989A-BB63ECD0F80D}" sibTransId="{48E35325-5635-4644-A35C-CAD75038611D}"/>
    <dgm:cxn modelId="{CDA8FBC3-3FDE-475F-B5BB-C314C8A8A1C5}" type="presOf" srcId="{BBDC61E6-527C-48B6-80B9-B04D458A0BBC}" destId="{967DDDD8-5B08-4804-BBD8-0DCA3F4B8849}" srcOrd="0" destOrd="0" presId="urn:microsoft.com/office/officeart/2018/2/layout/IconLabelList"/>
    <dgm:cxn modelId="{62C3E0F1-6F36-4246-89D4-28C69A9FDBBA}" srcId="{8ABB1681-9EC4-4E18-8A45-4E12274DC4CB}" destId="{5F7CADD5-2E94-4CD6-84F1-2B79BF7A8E1B}" srcOrd="0" destOrd="0" parTransId="{D6E1AA1A-1457-43D9-9478-9F777757E50F}" sibTransId="{E34A0A8C-E975-455E-B57F-EE539D222F6A}"/>
    <dgm:cxn modelId="{E60963F7-86BE-4182-B5A8-5DFEB566AF7D}" type="presOf" srcId="{A019A184-875B-4E87-ADA2-EC958413E98F}" destId="{30D11A49-5B58-4F6B-84BF-4F0442994554}" srcOrd="0" destOrd="0" presId="urn:microsoft.com/office/officeart/2018/2/layout/IconLabelList"/>
    <dgm:cxn modelId="{18A759C4-9F81-4D6C-A5AC-6ABA77D304CD}" type="presParOf" srcId="{8CB20905-F1CA-424A-8B4C-620B7E4C7056}" destId="{6FC1AF07-754F-47D2-844F-18EC2834C471}" srcOrd="0" destOrd="0" presId="urn:microsoft.com/office/officeart/2018/2/layout/IconLabelList"/>
    <dgm:cxn modelId="{50C102A5-059D-4111-997D-07020598B7B1}" type="presParOf" srcId="{6FC1AF07-754F-47D2-844F-18EC2834C471}" destId="{8B8689B4-BA76-4635-BBE9-402CFA84DF71}" srcOrd="0" destOrd="0" presId="urn:microsoft.com/office/officeart/2018/2/layout/IconLabelList"/>
    <dgm:cxn modelId="{4CF605A9-6E0A-4FB6-9A81-0E27458F5E46}" type="presParOf" srcId="{6FC1AF07-754F-47D2-844F-18EC2834C471}" destId="{AD10073A-4C6A-439B-AA3F-AF49501E1FA4}" srcOrd="1" destOrd="0" presId="urn:microsoft.com/office/officeart/2018/2/layout/IconLabelList"/>
    <dgm:cxn modelId="{73A3FBB1-4F75-46E0-99E5-DFD40380433B}" type="presParOf" srcId="{6FC1AF07-754F-47D2-844F-18EC2834C471}" destId="{28536641-1311-4249-B60B-19C4CE3241BE}" srcOrd="2" destOrd="0" presId="urn:microsoft.com/office/officeart/2018/2/layout/IconLabelList"/>
    <dgm:cxn modelId="{0F394B58-B5B5-4AA9-8097-4F1118AB7AE5}" type="presParOf" srcId="{8CB20905-F1CA-424A-8B4C-620B7E4C7056}" destId="{540048D6-8B3D-4DB0-B2A7-64D012EB7F97}" srcOrd="1" destOrd="0" presId="urn:microsoft.com/office/officeart/2018/2/layout/IconLabelList"/>
    <dgm:cxn modelId="{1004D619-D602-4488-83EA-6908A1F3349C}" type="presParOf" srcId="{8CB20905-F1CA-424A-8B4C-620B7E4C7056}" destId="{3B737E5D-049E-46F3-8CBC-BAFC4FCC587E}" srcOrd="2" destOrd="0" presId="urn:microsoft.com/office/officeart/2018/2/layout/IconLabelList"/>
    <dgm:cxn modelId="{FBF6E13E-0A2F-4D05-9204-D2F30FF44D08}" type="presParOf" srcId="{3B737E5D-049E-46F3-8CBC-BAFC4FCC587E}" destId="{183ABB75-37B3-4B85-A6BE-20201983C97C}" srcOrd="0" destOrd="0" presId="urn:microsoft.com/office/officeart/2018/2/layout/IconLabelList"/>
    <dgm:cxn modelId="{D30C30BD-7AEF-4658-AF87-3418EBB96D8D}" type="presParOf" srcId="{3B737E5D-049E-46F3-8CBC-BAFC4FCC587E}" destId="{E7AF5CE9-9D9C-4D1B-A1F9-2181051B4811}" srcOrd="1" destOrd="0" presId="urn:microsoft.com/office/officeart/2018/2/layout/IconLabelList"/>
    <dgm:cxn modelId="{643F43B8-12F7-4D6E-B7D4-6D86A2E0A866}" type="presParOf" srcId="{3B737E5D-049E-46F3-8CBC-BAFC4FCC587E}" destId="{30D11A49-5B58-4F6B-84BF-4F0442994554}" srcOrd="2" destOrd="0" presId="urn:microsoft.com/office/officeart/2018/2/layout/IconLabelList"/>
    <dgm:cxn modelId="{E1FE2C47-14EC-45C2-B2AD-9418F17DD82C}" type="presParOf" srcId="{8CB20905-F1CA-424A-8B4C-620B7E4C7056}" destId="{3C9AAE66-4F01-4D34-9620-968C43FC2CDA}" srcOrd="3" destOrd="0" presId="urn:microsoft.com/office/officeart/2018/2/layout/IconLabelList"/>
    <dgm:cxn modelId="{87A70514-6271-4B65-8327-E3244A3EFFA4}" type="presParOf" srcId="{8CB20905-F1CA-424A-8B4C-620B7E4C7056}" destId="{631DC03D-3F19-48CD-A78A-1C66FCC746BC}" srcOrd="4" destOrd="0" presId="urn:microsoft.com/office/officeart/2018/2/layout/IconLabelList"/>
    <dgm:cxn modelId="{C36389A7-6696-4421-9E25-AA8471E803E7}" type="presParOf" srcId="{631DC03D-3F19-48CD-A78A-1C66FCC746BC}" destId="{4C2B5DE8-B6CE-45BA-9049-A6D5F0C757F2}" srcOrd="0" destOrd="0" presId="urn:microsoft.com/office/officeart/2018/2/layout/IconLabelList"/>
    <dgm:cxn modelId="{6F67D2C5-9F22-4DB0-9AA3-689C7CFC3494}" type="presParOf" srcId="{631DC03D-3F19-48CD-A78A-1C66FCC746BC}" destId="{F716155B-C32C-4923-8B93-D962947B1268}" srcOrd="1" destOrd="0" presId="urn:microsoft.com/office/officeart/2018/2/layout/IconLabelList"/>
    <dgm:cxn modelId="{8624B45E-6215-422A-8BEB-58751602AE40}" type="presParOf" srcId="{631DC03D-3F19-48CD-A78A-1C66FCC746BC}" destId="{967DDDD8-5B08-4804-BBD8-0DCA3F4B884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5CDDED-9B90-4182-8462-1AAB740EDAD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A062D2D-B3E0-4E33-85E1-9C1306C82396}">
      <dgm:prSet/>
      <dgm:spPr/>
      <dgm:t>
        <a:bodyPr/>
        <a:lstStyle/>
        <a:p>
          <a:pPr rtl="0"/>
          <a:r>
            <a:rPr lang="en-US" dirty="0">
              <a:latin typeface="Fira Sans Extra Condensed"/>
            </a:rPr>
            <a:t>Hyperparameter tuning using GridSearchCV</a:t>
          </a:r>
        </a:p>
      </dgm:t>
    </dgm:pt>
    <dgm:pt modelId="{7D0318E3-AA33-4C22-B259-69F1CFA081FF}" type="parTrans" cxnId="{3CEAB046-D9D7-4DA4-BDDC-477CA97D1C1C}">
      <dgm:prSet/>
      <dgm:spPr/>
      <dgm:t>
        <a:bodyPr/>
        <a:lstStyle/>
        <a:p>
          <a:endParaRPr lang="en-US"/>
        </a:p>
      </dgm:t>
    </dgm:pt>
    <dgm:pt modelId="{9A7BB0B9-BA35-4738-B488-47F4FF2C4228}" type="sibTrans" cxnId="{3CEAB046-D9D7-4DA4-BDDC-477CA97D1C1C}">
      <dgm:prSet/>
      <dgm:spPr/>
      <dgm:t>
        <a:bodyPr/>
        <a:lstStyle/>
        <a:p>
          <a:endParaRPr lang="en-US"/>
        </a:p>
      </dgm:t>
    </dgm:pt>
    <dgm:pt modelId="{EAF41443-DA8E-4010-9B6E-7355F927DE88}">
      <dgm:prSet/>
      <dgm:spPr/>
      <dgm:t>
        <a:bodyPr/>
        <a:lstStyle/>
        <a:p>
          <a:r>
            <a:rPr lang="en-US" dirty="0">
              <a:latin typeface="Fira Sans Extra Condensed"/>
            </a:rPr>
            <a:t>model evaluation on validation and test sets.</a:t>
          </a:r>
        </a:p>
      </dgm:t>
    </dgm:pt>
    <dgm:pt modelId="{8E144E7A-3707-4FA2-8434-F834FBAC1BF6}" type="parTrans" cxnId="{AF328005-7A4F-463C-894F-2B85C491FC2D}">
      <dgm:prSet/>
      <dgm:spPr/>
      <dgm:t>
        <a:bodyPr/>
        <a:lstStyle/>
        <a:p>
          <a:endParaRPr lang="en-US"/>
        </a:p>
      </dgm:t>
    </dgm:pt>
    <dgm:pt modelId="{9FF6D163-5DFE-4DDD-8E06-7A9AE2E8BB9D}" type="sibTrans" cxnId="{AF328005-7A4F-463C-894F-2B85C491FC2D}">
      <dgm:prSet/>
      <dgm:spPr/>
      <dgm:t>
        <a:bodyPr/>
        <a:lstStyle/>
        <a:p>
          <a:endParaRPr lang="en-US"/>
        </a:p>
      </dgm:t>
    </dgm:pt>
    <dgm:pt modelId="{703FE9B6-18B5-4B53-8167-F98BA3FDCDF7}" type="pres">
      <dgm:prSet presAssocID="{CE5CDDED-9B90-4182-8462-1AAB740EDADD}" presName="root" presStyleCnt="0">
        <dgm:presLayoutVars>
          <dgm:dir/>
          <dgm:resizeHandles val="exact"/>
        </dgm:presLayoutVars>
      </dgm:prSet>
      <dgm:spPr/>
    </dgm:pt>
    <dgm:pt modelId="{7A1A8795-57F1-4624-96F5-C214E4A63841}" type="pres">
      <dgm:prSet presAssocID="{CE5CDDED-9B90-4182-8462-1AAB740EDADD}" presName="container" presStyleCnt="0">
        <dgm:presLayoutVars>
          <dgm:dir/>
          <dgm:resizeHandles val="exact"/>
        </dgm:presLayoutVars>
      </dgm:prSet>
      <dgm:spPr/>
    </dgm:pt>
    <dgm:pt modelId="{5B1DFE00-ACDE-4D92-9FD3-B28BD2C5D892}" type="pres">
      <dgm:prSet presAssocID="{DA062D2D-B3E0-4E33-85E1-9C1306C82396}" presName="compNode" presStyleCnt="0"/>
      <dgm:spPr/>
    </dgm:pt>
    <dgm:pt modelId="{30A69238-2031-4A62-A0E6-1BE776743FE3}" type="pres">
      <dgm:prSet presAssocID="{DA062D2D-B3E0-4E33-85E1-9C1306C82396}" presName="iconBgRect" presStyleLbl="bgShp" presStyleIdx="0" presStyleCnt="2"/>
      <dgm:spPr/>
    </dgm:pt>
    <dgm:pt modelId="{FD346898-1106-4427-9BFC-2A28F548B5C6}" type="pres">
      <dgm:prSet presAssocID="{DA062D2D-B3E0-4E33-85E1-9C1306C8239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10A7993E-D82D-45F5-A789-1532DD9B256F}" type="pres">
      <dgm:prSet presAssocID="{DA062D2D-B3E0-4E33-85E1-9C1306C82396}" presName="spaceRect" presStyleCnt="0"/>
      <dgm:spPr/>
    </dgm:pt>
    <dgm:pt modelId="{025114D5-020B-4727-9661-A208990EF66B}" type="pres">
      <dgm:prSet presAssocID="{DA062D2D-B3E0-4E33-85E1-9C1306C82396}" presName="textRect" presStyleLbl="revTx" presStyleIdx="0" presStyleCnt="2">
        <dgm:presLayoutVars>
          <dgm:chMax val="1"/>
          <dgm:chPref val="1"/>
        </dgm:presLayoutVars>
      </dgm:prSet>
      <dgm:spPr/>
    </dgm:pt>
    <dgm:pt modelId="{1B8106D8-E52C-4947-9FD7-8D4D8E06B0F8}" type="pres">
      <dgm:prSet presAssocID="{9A7BB0B9-BA35-4738-B488-47F4FF2C4228}" presName="sibTrans" presStyleLbl="sibTrans2D1" presStyleIdx="0" presStyleCnt="0"/>
      <dgm:spPr/>
    </dgm:pt>
    <dgm:pt modelId="{C91A2DC8-CCB0-4BE0-963F-FA504D5F3917}" type="pres">
      <dgm:prSet presAssocID="{EAF41443-DA8E-4010-9B6E-7355F927DE88}" presName="compNode" presStyleCnt="0"/>
      <dgm:spPr/>
    </dgm:pt>
    <dgm:pt modelId="{869D6945-1DF8-40C5-8B5D-BDA1AB33CD65}" type="pres">
      <dgm:prSet presAssocID="{EAF41443-DA8E-4010-9B6E-7355F927DE88}" presName="iconBgRect" presStyleLbl="bgShp" presStyleIdx="1" presStyleCnt="2"/>
      <dgm:spPr/>
    </dgm:pt>
    <dgm:pt modelId="{6D4E81E9-D6B3-41D5-A565-546C6BF1EA9E}" type="pres">
      <dgm:prSet presAssocID="{EAF41443-DA8E-4010-9B6E-7355F927DE8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932526FF-E3B0-4986-9A11-EF047047B54F}" type="pres">
      <dgm:prSet presAssocID="{EAF41443-DA8E-4010-9B6E-7355F927DE88}" presName="spaceRect" presStyleCnt="0"/>
      <dgm:spPr/>
    </dgm:pt>
    <dgm:pt modelId="{5FB54F53-6838-4F75-86E9-C36735D2D974}" type="pres">
      <dgm:prSet presAssocID="{EAF41443-DA8E-4010-9B6E-7355F927DE8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F328005-7A4F-463C-894F-2B85C491FC2D}" srcId="{CE5CDDED-9B90-4182-8462-1AAB740EDADD}" destId="{EAF41443-DA8E-4010-9B6E-7355F927DE88}" srcOrd="1" destOrd="0" parTransId="{8E144E7A-3707-4FA2-8434-F834FBAC1BF6}" sibTransId="{9FF6D163-5DFE-4DDD-8E06-7A9AE2E8BB9D}"/>
    <dgm:cxn modelId="{14DBF214-1E71-48E3-9389-6765577B304A}" type="presOf" srcId="{EAF41443-DA8E-4010-9B6E-7355F927DE88}" destId="{5FB54F53-6838-4F75-86E9-C36735D2D974}" srcOrd="0" destOrd="0" presId="urn:microsoft.com/office/officeart/2018/2/layout/IconCircleList"/>
    <dgm:cxn modelId="{20A97517-91F3-4092-98F2-5E89012AE8BE}" type="presOf" srcId="{9A7BB0B9-BA35-4738-B488-47F4FF2C4228}" destId="{1B8106D8-E52C-4947-9FD7-8D4D8E06B0F8}" srcOrd="0" destOrd="0" presId="urn:microsoft.com/office/officeart/2018/2/layout/IconCircleList"/>
    <dgm:cxn modelId="{3CEAB046-D9D7-4DA4-BDDC-477CA97D1C1C}" srcId="{CE5CDDED-9B90-4182-8462-1AAB740EDADD}" destId="{DA062D2D-B3E0-4E33-85E1-9C1306C82396}" srcOrd="0" destOrd="0" parTransId="{7D0318E3-AA33-4C22-B259-69F1CFA081FF}" sibTransId="{9A7BB0B9-BA35-4738-B488-47F4FF2C4228}"/>
    <dgm:cxn modelId="{4B3B0894-2525-4FD1-A691-F49104185744}" type="presOf" srcId="{DA062D2D-B3E0-4E33-85E1-9C1306C82396}" destId="{025114D5-020B-4727-9661-A208990EF66B}" srcOrd="0" destOrd="0" presId="urn:microsoft.com/office/officeart/2018/2/layout/IconCircleList"/>
    <dgm:cxn modelId="{3E67E1E5-A9A9-4F6F-8836-38E4871DC2A2}" type="presOf" srcId="{CE5CDDED-9B90-4182-8462-1AAB740EDADD}" destId="{703FE9B6-18B5-4B53-8167-F98BA3FDCDF7}" srcOrd="0" destOrd="0" presId="urn:microsoft.com/office/officeart/2018/2/layout/IconCircleList"/>
    <dgm:cxn modelId="{B0473816-9E66-4E20-9FB5-2F9EFB55A7B3}" type="presParOf" srcId="{703FE9B6-18B5-4B53-8167-F98BA3FDCDF7}" destId="{7A1A8795-57F1-4624-96F5-C214E4A63841}" srcOrd="0" destOrd="0" presId="urn:microsoft.com/office/officeart/2018/2/layout/IconCircleList"/>
    <dgm:cxn modelId="{0045CC5F-3000-4709-8A91-EBF11BD51479}" type="presParOf" srcId="{7A1A8795-57F1-4624-96F5-C214E4A63841}" destId="{5B1DFE00-ACDE-4D92-9FD3-B28BD2C5D892}" srcOrd="0" destOrd="0" presId="urn:microsoft.com/office/officeart/2018/2/layout/IconCircleList"/>
    <dgm:cxn modelId="{C8687D06-0DCD-48CD-9C98-8A9136FF4426}" type="presParOf" srcId="{5B1DFE00-ACDE-4D92-9FD3-B28BD2C5D892}" destId="{30A69238-2031-4A62-A0E6-1BE776743FE3}" srcOrd="0" destOrd="0" presId="urn:microsoft.com/office/officeart/2018/2/layout/IconCircleList"/>
    <dgm:cxn modelId="{896D5F63-7934-4641-BB22-781907B82375}" type="presParOf" srcId="{5B1DFE00-ACDE-4D92-9FD3-B28BD2C5D892}" destId="{FD346898-1106-4427-9BFC-2A28F548B5C6}" srcOrd="1" destOrd="0" presId="urn:microsoft.com/office/officeart/2018/2/layout/IconCircleList"/>
    <dgm:cxn modelId="{84225159-BADC-49B9-AF4D-8E2510B34C06}" type="presParOf" srcId="{5B1DFE00-ACDE-4D92-9FD3-B28BD2C5D892}" destId="{10A7993E-D82D-45F5-A789-1532DD9B256F}" srcOrd="2" destOrd="0" presId="urn:microsoft.com/office/officeart/2018/2/layout/IconCircleList"/>
    <dgm:cxn modelId="{B590175D-C778-4952-8ED5-E0E6F2F7CF65}" type="presParOf" srcId="{5B1DFE00-ACDE-4D92-9FD3-B28BD2C5D892}" destId="{025114D5-020B-4727-9661-A208990EF66B}" srcOrd="3" destOrd="0" presId="urn:microsoft.com/office/officeart/2018/2/layout/IconCircleList"/>
    <dgm:cxn modelId="{ED0D6EE5-EBC7-4CE9-86A8-F7AF46F3A816}" type="presParOf" srcId="{7A1A8795-57F1-4624-96F5-C214E4A63841}" destId="{1B8106D8-E52C-4947-9FD7-8D4D8E06B0F8}" srcOrd="1" destOrd="0" presId="urn:microsoft.com/office/officeart/2018/2/layout/IconCircleList"/>
    <dgm:cxn modelId="{0DA9C668-37E0-42C1-9A60-4F73CCEE3DFD}" type="presParOf" srcId="{7A1A8795-57F1-4624-96F5-C214E4A63841}" destId="{C91A2DC8-CCB0-4BE0-963F-FA504D5F3917}" srcOrd="2" destOrd="0" presId="urn:microsoft.com/office/officeart/2018/2/layout/IconCircleList"/>
    <dgm:cxn modelId="{EF1BA1E9-D7E4-4C57-9293-363402C19BD3}" type="presParOf" srcId="{C91A2DC8-CCB0-4BE0-963F-FA504D5F3917}" destId="{869D6945-1DF8-40C5-8B5D-BDA1AB33CD65}" srcOrd="0" destOrd="0" presId="urn:microsoft.com/office/officeart/2018/2/layout/IconCircleList"/>
    <dgm:cxn modelId="{9E94F45F-2C8F-4F77-9791-B3B40D652F3A}" type="presParOf" srcId="{C91A2DC8-CCB0-4BE0-963F-FA504D5F3917}" destId="{6D4E81E9-D6B3-41D5-A565-546C6BF1EA9E}" srcOrd="1" destOrd="0" presId="urn:microsoft.com/office/officeart/2018/2/layout/IconCircleList"/>
    <dgm:cxn modelId="{73C2F501-24BF-418F-B171-D4FD00702AE0}" type="presParOf" srcId="{C91A2DC8-CCB0-4BE0-963F-FA504D5F3917}" destId="{932526FF-E3B0-4986-9A11-EF047047B54F}" srcOrd="2" destOrd="0" presId="urn:microsoft.com/office/officeart/2018/2/layout/IconCircleList"/>
    <dgm:cxn modelId="{CFFEBD82-06DC-40C7-9F98-8A54A90C9A42}" type="presParOf" srcId="{C91A2DC8-CCB0-4BE0-963F-FA504D5F3917}" destId="{5FB54F53-6838-4F75-86E9-C36735D2D97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0A94A-076A-4031-923A-782C46162ED1}">
      <dsp:nvSpPr>
        <dsp:cNvPr id="0" name=""/>
        <dsp:cNvSpPr/>
      </dsp:nvSpPr>
      <dsp:spPr>
        <a:xfrm>
          <a:off x="2946907" y="1555"/>
          <a:ext cx="1248512" cy="81153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Neue Haas Grotesk Text Pro"/>
            </a:rPr>
            <a:t>Tariff plan Churn</a:t>
          </a:r>
        </a:p>
      </dsp:txBody>
      <dsp:txXfrm>
        <a:off x="2986523" y="41171"/>
        <a:ext cx="1169280" cy="732300"/>
      </dsp:txXfrm>
    </dsp:sp>
    <dsp:sp modelId="{5993AA7A-E70C-4E25-B459-E1708BF0EE8D}">
      <dsp:nvSpPr>
        <dsp:cNvPr id="0" name=""/>
        <dsp:cNvSpPr/>
      </dsp:nvSpPr>
      <dsp:spPr>
        <a:xfrm>
          <a:off x="1947787" y="407321"/>
          <a:ext cx="3246752" cy="3246752"/>
        </a:xfrm>
        <a:custGeom>
          <a:avLst/>
          <a:gdLst/>
          <a:ahLst/>
          <a:cxnLst/>
          <a:rect l="0" t="0" r="0" b="0"/>
          <a:pathLst>
            <a:path>
              <a:moveTo>
                <a:pt x="2256234" y="128437"/>
              </a:moveTo>
              <a:arcTo wR="1623376" hR="1623376" stAng="17576676" swAng="1964494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63DFC-0BC6-4BD3-8416-DF4A3EF05218}">
      <dsp:nvSpPr>
        <dsp:cNvPr id="0" name=""/>
        <dsp:cNvSpPr/>
      </dsp:nvSpPr>
      <dsp:spPr>
        <a:xfrm>
          <a:off x="4490829" y="1123280"/>
          <a:ext cx="1248512" cy="81153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Neue Haas Grotesk Text Pro"/>
            </a:rPr>
            <a:t>Service Churn</a:t>
          </a:r>
        </a:p>
      </dsp:txBody>
      <dsp:txXfrm>
        <a:off x="4530445" y="1162896"/>
        <a:ext cx="1169280" cy="732300"/>
      </dsp:txXfrm>
    </dsp:sp>
    <dsp:sp modelId="{B312F256-8351-4596-8775-6F87A89D1750}">
      <dsp:nvSpPr>
        <dsp:cNvPr id="0" name=""/>
        <dsp:cNvSpPr/>
      </dsp:nvSpPr>
      <dsp:spPr>
        <a:xfrm>
          <a:off x="1947787" y="407321"/>
          <a:ext cx="3246752" cy="3246752"/>
        </a:xfrm>
        <a:custGeom>
          <a:avLst/>
          <a:gdLst/>
          <a:ahLst/>
          <a:cxnLst/>
          <a:rect l="0" t="0" r="0" b="0"/>
          <a:pathLst>
            <a:path>
              <a:moveTo>
                <a:pt x="3244499" y="1537878"/>
              </a:moveTo>
              <a:arcTo wR="1623376" hR="1623376" stAng="21418863" swAng="2198575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38DD4C-E51F-4A0D-9CEB-3A8824B5F62A}">
      <dsp:nvSpPr>
        <dsp:cNvPr id="0" name=""/>
        <dsp:cNvSpPr/>
      </dsp:nvSpPr>
      <dsp:spPr>
        <a:xfrm>
          <a:off x="3901103" y="2938270"/>
          <a:ext cx="1248512" cy="81153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Neue Haas Grotesk Text Pro"/>
            </a:rPr>
            <a:t>Product Churn</a:t>
          </a:r>
        </a:p>
      </dsp:txBody>
      <dsp:txXfrm>
        <a:off x="3940719" y="2977886"/>
        <a:ext cx="1169280" cy="732300"/>
      </dsp:txXfrm>
    </dsp:sp>
    <dsp:sp modelId="{B45D0900-C9D2-42CF-87BF-23D153C24091}">
      <dsp:nvSpPr>
        <dsp:cNvPr id="0" name=""/>
        <dsp:cNvSpPr/>
      </dsp:nvSpPr>
      <dsp:spPr>
        <a:xfrm>
          <a:off x="1947787" y="407321"/>
          <a:ext cx="3246752" cy="3246752"/>
        </a:xfrm>
        <a:custGeom>
          <a:avLst/>
          <a:gdLst/>
          <a:ahLst/>
          <a:cxnLst/>
          <a:rect l="0" t="0" r="0" b="0"/>
          <a:pathLst>
            <a:path>
              <a:moveTo>
                <a:pt x="1946852" y="3214197"/>
              </a:moveTo>
              <a:arcTo wR="1623376" hR="1623376" stAng="4710373" swAng="1379254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4193E2-6313-4629-BFF7-5E8CF14D5D20}">
      <dsp:nvSpPr>
        <dsp:cNvPr id="0" name=""/>
        <dsp:cNvSpPr/>
      </dsp:nvSpPr>
      <dsp:spPr>
        <a:xfrm>
          <a:off x="1992710" y="2938270"/>
          <a:ext cx="1248512" cy="81153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Neue Haas Grotesk Text Pro"/>
            </a:rPr>
            <a:t>Usage Churn</a:t>
          </a:r>
        </a:p>
      </dsp:txBody>
      <dsp:txXfrm>
        <a:off x="2032326" y="2977886"/>
        <a:ext cx="1169280" cy="732300"/>
      </dsp:txXfrm>
    </dsp:sp>
    <dsp:sp modelId="{A7D4F163-F5A8-49BA-B77A-8FFC95FBF84E}">
      <dsp:nvSpPr>
        <dsp:cNvPr id="0" name=""/>
        <dsp:cNvSpPr/>
      </dsp:nvSpPr>
      <dsp:spPr>
        <a:xfrm>
          <a:off x="1947787" y="407321"/>
          <a:ext cx="3246752" cy="3246752"/>
        </a:xfrm>
        <a:custGeom>
          <a:avLst/>
          <a:gdLst/>
          <a:ahLst/>
          <a:cxnLst/>
          <a:rect l="0" t="0" r="0" b="0"/>
          <a:pathLst>
            <a:path>
              <a:moveTo>
                <a:pt x="271607" y="2522304"/>
              </a:moveTo>
              <a:arcTo wR="1623376" hR="1623376" stAng="8782562" swAng="2198575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88718-EEB2-4693-BFC0-E73A84CBA4AA}">
      <dsp:nvSpPr>
        <dsp:cNvPr id="0" name=""/>
        <dsp:cNvSpPr/>
      </dsp:nvSpPr>
      <dsp:spPr>
        <a:xfrm>
          <a:off x="1402985" y="1123280"/>
          <a:ext cx="1248512" cy="81153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Neue Haas Grotesk Text Pro"/>
            </a:rPr>
            <a:t>Subscriber Churn</a:t>
          </a:r>
          <a:endParaRPr lang="en-US" sz="1600" kern="1200" dirty="0"/>
        </a:p>
      </dsp:txBody>
      <dsp:txXfrm>
        <a:off x="1442601" y="1162896"/>
        <a:ext cx="1169280" cy="732300"/>
      </dsp:txXfrm>
    </dsp:sp>
    <dsp:sp modelId="{F60AC163-3AE0-41F0-A8EC-844BDD3EA6F1}">
      <dsp:nvSpPr>
        <dsp:cNvPr id="0" name=""/>
        <dsp:cNvSpPr/>
      </dsp:nvSpPr>
      <dsp:spPr>
        <a:xfrm>
          <a:off x="1947787" y="407321"/>
          <a:ext cx="3246752" cy="3246752"/>
        </a:xfrm>
        <a:custGeom>
          <a:avLst/>
          <a:gdLst/>
          <a:ahLst/>
          <a:cxnLst/>
          <a:rect l="0" t="0" r="0" b="0"/>
          <a:pathLst>
            <a:path>
              <a:moveTo>
                <a:pt x="282528" y="708237"/>
              </a:moveTo>
              <a:arcTo wR="1623376" hR="1623376" stAng="12858830" swAng="1964494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8E051E-DC12-4AF5-AF73-615D54B74C18}">
      <dsp:nvSpPr>
        <dsp:cNvPr id="0" name=""/>
        <dsp:cNvSpPr/>
      </dsp:nvSpPr>
      <dsp:spPr>
        <a:xfrm>
          <a:off x="0" y="552"/>
          <a:ext cx="10945037" cy="12937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0BFCA-214A-42B2-BFD6-09C713678FA7}">
      <dsp:nvSpPr>
        <dsp:cNvPr id="0" name=""/>
        <dsp:cNvSpPr/>
      </dsp:nvSpPr>
      <dsp:spPr>
        <a:xfrm>
          <a:off x="391354" y="291643"/>
          <a:ext cx="711553" cy="7115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5555A2-72A4-4688-B973-7BA422245D35}">
      <dsp:nvSpPr>
        <dsp:cNvPr id="0" name=""/>
        <dsp:cNvSpPr/>
      </dsp:nvSpPr>
      <dsp:spPr>
        <a:xfrm>
          <a:off x="1494262" y="552"/>
          <a:ext cx="9450774" cy="1293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920" tIns="136920" rIns="136920" bIns="13692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Neue Haas Grotesk Text Pro"/>
            </a:rPr>
            <a:t>Feature selection </a:t>
          </a:r>
          <a:r>
            <a:rPr lang="en-US" sz="2000" b="0" kern="1200" dirty="0">
              <a:latin typeface="Neue Haas Grotesk Text Pro"/>
            </a:rPr>
            <a:t>:</a:t>
          </a:r>
          <a:r>
            <a:rPr lang="en-US" sz="2000" b="0" i="0" kern="1200" dirty="0">
              <a:latin typeface="Neue Haas Grotesk Text Pro"/>
            </a:rPr>
            <a:t>We measured the relationship between each feature and customer churn using techniques like Correlation Analysis to detect linear relationships with numerical features</a:t>
          </a:r>
          <a:endParaRPr lang="en-US" sz="2000" b="0" kern="1200" dirty="0">
            <a:latin typeface="Neue Haas Grotesk Text Pro"/>
          </a:endParaRPr>
        </a:p>
      </dsp:txBody>
      <dsp:txXfrm>
        <a:off x="1494262" y="552"/>
        <a:ext cx="9450774" cy="1293734"/>
      </dsp:txXfrm>
    </dsp:sp>
    <dsp:sp modelId="{82A30387-A747-478F-AD76-37308C9ADCF3}">
      <dsp:nvSpPr>
        <dsp:cNvPr id="0" name=""/>
        <dsp:cNvSpPr/>
      </dsp:nvSpPr>
      <dsp:spPr>
        <a:xfrm>
          <a:off x="0" y="1617720"/>
          <a:ext cx="10945037" cy="12937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261F4-DBEF-4F4A-AC0D-C392BBBC94C4}">
      <dsp:nvSpPr>
        <dsp:cNvPr id="0" name=""/>
        <dsp:cNvSpPr/>
      </dsp:nvSpPr>
      <dsp:spPr>
        <a:xfrm>
          <a:off x="391354" y="1908810"/>
          <a:ext cx="711553" cy="7115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613E7-F172-45C0-8E73-0AD245B12534}">
      <dsp:nvSpPr>
        <dsp:cNvPr id="0" name=""/>
        <dsp:cNvSpPr/>
      </dsp:nvSpPr>
      <dsp:spPr>
        <a:xfrm>
          <a:off x="1494262" y="1617720"/>
          <a:ext cx="9450774" cy="1293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920" tIns="136920" rIns="136920" bIns="13692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Neue Haas Grotesk Text Pro"/>
            </a:rPr>
            <a:t>Feature encoding </a:t>
          </a:r>
          <a:r>
            <a:rPr lang="en-US" sz="2000" kern="1200" dirty="0">
              <a:latin typeface="Neue Haas Grotesk Text Pro"/>
            </a:rPr>
            <a:t>: </a:t>
          </a:r>
          <a:r>
            <a:rPr lang="en-US" sz="2000" b="0" i="0" kern="1200" dirty="0">
              <a:latin typeface="Neue Haas Grotesk Text Pro"/>
            </a:rPr>
            <a:t>We encoded categorical features into numerical representations, improving model compatibility and allowing us to better analyze their relationship with customer churn for more accurate predictions</a:t>
          </a:r>
          <a:endParaRPr lang="en-US" sz="2000" kern="1200" dirty="0">
            <a:latin typeface="Neue Haas Grotesk Text Pro"/>
          </a:endParaRPr>
        </a:p>
      </dsp:txBody>
      <dsp:txXfrm>
        <a:off x="1494262" y="1617720"/>
        <a:ext cx="9450774" cy="1293734"/>
      </dsp:txXfrm>
    </dsp:sp>
    <dsp:sp modelId="{13C07DD0-A3CA-45D9-AD80-7C04DA3B13F9}">
      <dsp:nvSpPr>
        <dsp:cNvPr id="0" name=""/>
        <dsp:cNvSpPr/>
      </dsp:nvSpPr>
      <dsp:spPr>
        <a:xfrm>
          <a:off x="0" y="3234888"/>
          <a:ext cx="10945037" cy="12937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E77B3C-D8AA-472D-B830-4E49E49BDE89}">
      <dsp:nvSpPr>
        <dsp:cNvPr id="0" name=""/>
        <dsp:cNvSpPr/>
      </dsp:nvSpPr>
      <dsp:spPr>
        <a:xfrm>
          <a:off x="391354" y="3525978"/>
          <a:ext cx="711553" cy="7115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069433-5542-43A2-881F-F2CCC41DB6BE}">
      <dsp:nvSpPr>
        <dsp:cNvPr id="0" name=""/>
        <dsp:cNvSpPr/>
      </dsp:nvSpPr>
      <dsp:spPr>
        <a:xfrm>
          <a:off x="1494262" y="3234888"/>
          <a:ext cx="9450774" cy="1293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920" tIns="136920" rIns="136920" bIns="13692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Neue Haas Grotesk Text Pro"/>
            </a:rPr>
            <a:t>Data shuffling </a:t>
          </a:r>
          <a:r>
            <a:rPr lang="en-US" sz="2000" kern="1200" dirty="0">
              <a:latin typeface="Neue Haas Grotesk Text Pro"/>
            </a:rPr>
            <a:t>:</a:t>
          </a:r>
          <a:r>
            <a:rPr lang="en-US" sz="2000" b="0" i="0" kern="1200" dirty="0">
              <a:latin typeface="Neue Haas Grotesk Text Pro"/>
            </a:rPr>
            <a:t>We shuffled the data before splitting it into training, validation, and testing sets to randomize distribution, avoiding bias and ensuring each set was representative for better model generalization</a:t>
          </a:r>
          <a:endParaRPr lang="en-US" sz="2000" kern="1200" dirty="0">
            <a:latin typeface="Neue Haas Grotesk Text Pro"/>
          </a:endParaRPr>
        </a:p>
      </dsp:txBody>
      <dsp:txXfrm>
        <a:off x="1494262" y="3234888"/>
        <a:ext cx="9450774" cy="12937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8689B4-BA76-4635-BBE9-402CFA84DF71}">
      <dsp:nvSpPr>
        <dsp:cNvPr id="0" name=""/>
        <dsp:cNvSpPr/>
      </dsp:nvSpPr>
      <dsp:spPr>
        <a:xfrm>
          <a:off x="952041" y="928880"/>
          <a:ext cx="1453010" cy="14530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36641-1311-4249-B60B-19C4CE3241BE}">
      <dsp:nvSpPr>
        <dsp:cNvPr id="0" name=""/>
        <dsp:cNvSpPr/>
      </dsp:nvSpPr>
      <dsp:spPr>
        <a:xfrm>
          <a:off x="64090" y="2765473"/>
          <a:ext cx="32289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Fira Sans Extra Condensed"/>
            </a:rPr>
            <a:t>Random forest classifier </a:t>
          </a:r>
        </a:p>
      </dsp:txBody>
      <dsp:txXfrm>
        <a:off x="64090" y="2765473"/>
        <a:ext cx="3228912" cy="720000"/>
      </dsp:txXfrm>
    </dsp:sp>
    <dsp:sp modelId="{183ABB75-37B3-4B85-A6BE-20201983C97C}">
      <dsp:nvSpPr>
        <dsp:cNvPr id="0" name=""/>
        <dsp:cNvSpPr/>
      </dsp:nvSpPr>
      <dsp:spPr>
        <a:xfrm>
          <a:off x="4746013" y="928880"/>
          <a:ext cx="1453010" cy="14530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11A49-5B58-4F6B-84BF-4F0442994554}">
      <dsp:nvSpPr>
        <dsp:cNvPr id="0" name=""/>
        <dsp:cNvSpPr/>
      </dsp:nvSpPr>
      <dsp:spPr>
        <a:xfrm>
          <a:off x="3858062" y="2765473"/>
          <a:ext cx="32289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Fira Sans Extra Condensed"/>
            </a:rPr>
            <a:t>Logistic regression</a:t>
          </a:r>
        </a:p>
      </dsp:txBody>
      <dsp:txXfrm>
        <a:off x="3858062" y="2765473"/>
        <a:ext cx="3228912" cy="720000"/>
      </dsp:txXfrm>
    </dsp:sp>
    <dsp:sp modelId="{4C2B5DE8-B6CE-45BA-9049-A6D5F0C757F2}">
      <dsp:nvSpPr>
        <dsp:cNvPr id="0" name=""/>
        <dsp:cNvSpPr/>
      </dsp:nvSpPr>
      <dsp:spPr>
        <a:xfrm>
          <a:off x="8539984" y="928880"/>
          <a:ext cx="1453010" cy="14530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DDDD8-5B08-4804-BBD8-0DCA3F4B8849}">
      <dsp:nvSpPr>
        <dsp:cNvPr id="0" name=""/>
        <dsp:cNvSpPr/>
      </dsp:nvSpPr>
      <dsp:spPr>
        <a:xfrm>
          <a:off x="7652034" y="2765473"/>
          <a:ext cx="32289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Fira Sans Extra Condensed"/>
            </a:rPr>
            <a:t>Support vector machine </a:t>
          </a:r>
        </a:p>
      </dsp:txBody>
      <dsp:txXfrm>
        <a:off x="7652034" y="2765473"/>
        <a:ext cx="322891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69238-2031-4A62-A0E6-1BE776743FE3}">
      <dsp:nvSpPr>
        <dsp:cNvPr id="0" name=""/>
        <dsp:cNvSpPr/>
      </dsp:nvSpPr>
      <dsp:spPr>
        <a:xfrm>
          <a:off x="181777" y="1373143"/>
          <a:ext cx="1320143" cy="13201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46898-1106-4427-9BFC-2A28F548B5C6}">
      <dsp:nvSpPr>
        <dsp:cNvPr id="0" name=""/>
        <dsp:cNvSpPr/>
      </dsp:nvSpPr>
      <dsp:spPr>
        <a:xfrm>
          <a:off x="459007" y="1650373"/>
          <a:ext cx="765683" cy="7656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114D5-020B-4727-9661-A208990EF66B}">
      <dsp:nvSpPr>
        <dsp:cNvPr id="0" name=""/>
        <dsp:cNvSpPr/>
      </dsp:nvSpPr>
      <dsp:spPr>
        <a:xfrm>
          <a:off x="1784808" y="1373143"/>
          <a:ext cx="3111765" cy="1320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Fira Sans Extra Condensed"/>
            </a:rPr>
            <a:t>Hyperparameter tuning using GridSearchCV</a:t>
          </a:r>
        </a:p>
      </dsp:txBody>
      <dsp:txXfrm>
        <a:off x="1784808" y="1373143"/>
        <a:ext cx="3111765" cy="1320143"/>
      </dsp:txXfrm>
    </dsp:sp>
    <dsp:sp modelId="{869D6945-1DF8-40C5-8B5D-BDA1AB33CD65}">
      <dsp:nvSpPr>
        <dsp:cNvPr id="0" name=""/>
        <dsp:cNvSpPr/>
      </dsp:nvSpPr>
      <dsp:spPr>
        <a:xfrm>
          <a:off x="5438775" y="1373143"/>
          <a:ext cx="1320143" cy="13201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4E81E9-D6B3-41D5-A565-546C6BF1EA9E}">
      <dsp:nvSpPr>
        <dsp:cNvPr id="0" name=""/>
        <dsp:cNvSpPr/>
      </dsp:nvSpPr>
      <dsp:spPr>
        <a:xfrm>
          <a:off x="5716005" y="1650373"/>
          <a:ext cx="765683" cy="7656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54F53-6838-4F75-86E9-C36735D2D974}">
      <dsp:nvSpPr>
        <dsp:cNvPr id="0" name=""/>
        <dsp:cNvSpPr/>
      </dsp:nvSpPr>
      <dsp:spPr>
        <a:xfrm>
          <a:off x="7041806" y="1373143"/>
          <a:ext cx="3111765" cy="1320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Fira Sans Extra Condensed"/>
            </a:rPr>
            <a:t>model evaluation on validation and test sets.</a:t>
          </a:r>
        </a:p>
      </dsp:txBody>
      <dsp:txXfrm>
        <a:off x="7041806" y="1373143"/>
        <a:ext cx="3111765" cy="13201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CE7BF-462D-4057-A285-66AE2797860E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4AD1B-F9C7-4919-9143-335BA0CBB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4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4AD1B-F9C7-4919-9143-335BA0CBBB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13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4AD1B-F9C7-4919-9143-335BA0CBBB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0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4AD1B-F9C7-4919-9143-335BA0CBBB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0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91d46f3cf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91d46f3cf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91d46f3cf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91d46f3cf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2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91d46f3cf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91d46f3cf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823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91d46f3cf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91d46f3cf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35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91d46f3cf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91d46f3cf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173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4AD1B-F9C7-4919-9143-335BA0CBBBC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20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32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9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68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0848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3485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26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42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2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09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1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69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27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48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3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44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72" r:id="rId12"/>
    <p:sldLayoutId id="2147483673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community.ibm.com/community/user/businessanalytics/blogs/steven-macko/2019/07/11/telco-customer-churn-1113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https://drive.google.com/file/d/1U34vxmmxgaBrjeIrCgVm4YsK7fLw70bF/view?usp=sharing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https://www.linkedin.com/in/ramy-magdy-9a816a24a/?utm_source=share&amp;utm_campaign=share_via&amp;utm_content=profile&amp;utm_medium=android_app" TargetMode="External"/><Relationship Id="rId3" Type="http://schemas.openxmlformats.org/officeDocument/2006/relationships/image" Target="../media/image3.png"/><Relationship Id="rId7" Type="http://schemas.openxmlformats.org/officeDocument/2006/relationships/hyperlink" Target="mailto:https://www.linkedin.com/in/lubna-lashe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ttps://www.linkedin.com/in/amel-waleed-b36191224/?utm_source=share&amp;utm_campaign=share_via&amp;utm_content=profile&amp;utm_medium=android_app" TargetMode="External"/><Relationship Id="rId5" Type="http://schemas.openxmlformats.org/officeDocument/2006/relationships/image" Target="../media/image4.png"/><Relationship Id="rId10" Type="http://schemas.openxmlformats.org/officeDocument/2006/relationships/hyperlink" Target="mailto:https://www.linkedin.com/in/yara-elmeligy-349234252/?utm_source=share&amp;utm_campaign=share_via&amp;utm_content=profile&amp;utm_medium=android_app" TargetMode="External"/><Relationship Id="rId4" Type="http://schemas.openxmlformats.org/officeDocument/2006/relationships/hyperlink" Target="mailto:https://www.linkedin.com/in/doha-ahmad-hafez-876361202/" TargetMode="External"/><Relationship Id="rId9" Type="http://schemas.openxmlformats.org/officeDocument/2006/relationships/hyperlink" Target="mailto:https://www.linkedin.com/in/issamfarouk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huggingface.co/spaces/Ramy5200/big_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group of people running&#10;&#10;Description automatically generated">
            <a:extLst>
              <a:ext uri="{FF2B5EF4-FFF2-40B4-BE49-F238E27FC236}">
                <a16:creationId xmlns:a16="http://schemas.microsoft.com/office/drawing/2014/main" id="{89F138E8-8FAD-E955-B784-B54E3022C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34" b="12396"/>
          <a:stretch/>
        </p:blipFill>
        <p:spPr>
          <a:xfrm>
            <a:off x="2300125" y="1562362"/>
            <a:ext cx="7290208" cy="4094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97875F-E519-A428-315F-C5CB0EB58F66}"/>
              </a:ext>
            </a:extLst>
          </p:cNvPr>
          <p:cNvSpPr txBox="1"/>
          <p:nvPr/>
        </p:nvSpPr>
        <p:spPr>
          <a:xfrm>
            <a:off x="4034183" y="792921"/>
            <a:ext cx="412363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rgbClr val="38686A"/>
                </a:solidFill>
                <a:latin typeface="Fira Sans Extra Condensed"/>
              </a:rPr>
              <a:t>Customer Churn</a:t>
            </a:r>
            <a:endParaRPr lang="en-US" sz="4400" dirty="0">
              <a:solidFill>
                <a:srgbClr val="38686A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87D18-0C69-CB91-AA9C-761BCD51C1D6}"/>
              </a:ext>
            </a:extLst>
          </p:cNvPr>
          <p:cNvSpPr txBox="1"/>
          <p:nvPr/>
        </p:nvSpPr>
        <p:spPr>
          <a:xfrm>
            <a:off x="4724400" y="602623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38686A"/>
                </a:solidFill>
                <a:latin typeface="Fira Sans Extra Condensed"/>
              </a:rPr>
              <a:t>Final Project </a:t>
            </a:r>
            <a:endParaRPr lang="en-US" dirty="0">
              <a:solidFill>
                <a:srgbClr val="3868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06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956-7928-A4DD-2C61-A0A4D2316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10" y="302714"/>
            <a:ext cx="9380629" cy="83493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Decision cycle of a subscriber 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FB88B5-9A17-2F78-CB5F-70645AABD511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00AA-EDF9-5E2A-0C80-79FB5D545E08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54BF70-E1C0-F131-A914-7B2777760D9D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2BF476-B244-FB43-205B-47B3142BE168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36F21C46-6B38-DA55-FC32-BD9063D71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7B52B0C-D15F-C32E-AE71-C6E022D07C48}"/>
              </a:ext>
            </a:extLst>
          </p:cNvPr>
          <p:cNvSpPr txBox="1">
            <a:spLocks/>
          </p:cNvSpPr>
          <p:nvPr/>
        </p:nvSpPr>
        <p:spPr>
          <a:xfrm>
            <a:off x="600261" y="1440363"/>
            <a:ext cx="11252436" cy="4469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  <a:spcBef>
                <a:spcPts val="12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1. Inert Subscriber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: Weak loyalty; simplify processes and offer incentives to retain them.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+mn-ea"/>
              <a:cs typeface="+mn-cs"/>
            </a:endParaRPr>
          </a:p>
          <a:p>
            <a:pPr algn="just">
              <a:lnSpc>
                <a:spcPct val="100000"/>
              </a:lnSpc>
              <a:spcBef>
                <a:spcPts val="120"/>
              </a:spcBef>
            </a:pPr>
            <a:endParaRPr lang="en-US" sz="2000" b="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  <a:ea typeface="+mn-ea"/>
              <a:cs typeface="+mn-cs"/>
            </a:endParaRPr>
          </a:p>
          <a:p>
            <a:pPr algn="just">
              <a:lnSpc>
                <a:spcPct val="100000"/>
              </a:lnSpc>
              <a:spcBef>
                <a:spcPts val="12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2.Unconditionally Loyal Subscriber: 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Highly satisfied; maintain quality and offer loyalty rewards.</a:t>
            </a:r>
          </a:p>
          <a:p>
            <a:pPr algn="just">
              <a:lnSpc>
                <a:spcPct val="100000"/>
              </a:lnSpc>
              <a:spcBef>
                <a:spcPts val="120"/>
              </a:spcBef>
            </a:pPr>
            <a:endParaRPr lang="en-US" sz="2000" b="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  <a:ea typeface="+mn-ea"/>
              <a:cs typeface="+mn-cs"/>
            </a:endParaRPr>
          </a:p>
          <a:p>
            <a:pPr algn="just">
              <a:lnSpc>
                <a:spcPct val="100000"/>
              </a:lnSpc>
              <a:spcBef>
                <a:spcPts val="12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3.Locked-In Subscriber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: Stays due to contract; improve experience and offer renewals before contract ends.</a:t>
            </a:r>
          </a:p>
          <a:p>
            <a:pPr algn="just">
              <a:lnSpc>
                <a:spcPct val="100000"/>
              </a:lnSpc>
              <a:spcBef>
                <a:spcPts val="120"/>
              </a:spcBef>
            </a:pPr>
            <a:endParaRPr lang="en-US" sz="2000" b="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  <a:ea typeface="+mn-ea"/>
              <a:cs typeface="+mn-cs"/>
            </a:endParaRPr>
          </a:p>
          <a:p>
            <a:pPr algn="just">
              <a:lnSpc>
                <a:spcPct val="100000"/>
              </a:lnSpc>
              <a:spcBef>
                <a:spcPts val="12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4.Conditionally Loyal Subscriber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: Weak loyalty; provide flexible plans and personalized retention offers.</a:t>
            </a:r>
          </a:p>
          <a:p>
            <a:pPr algn="just">
              <a:lnSpc>
                <a:spcPct val="100000"/>
              </a:lnSpc>
              <a:spcBef>
                <a:spcPts val="120"/>
              </a:spcBef>
            </a:pPr>
            <a:endParaRPr lang="en-US" sz="2000" b="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  <a:ea typeface="+mn-ea"/>
              <a:cs typeface="+mn-cs"/>
            </a:endParaRPr>
          </a:p>
          <a:p>
            <a:pPr algn="just">
              <a:lnSpc>
                <a:spcPct val="100000"/>
              </a:lnSpc>
              <a:spcBef>
                <a:spcPts val="12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5.Conditional Churner: 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High churn risk; Give special deals and Make your service better.</a:t>
            </a:r>
          </a:p>
          <a:p>
            <a:pPr algn="just">
              <a:lnSpc>
                <a:spcPct val="100000"/>
              </a:lnSpc>
              <a:spcBef>
                <a:spcPts val="120"/>
              </a:spcBef>
            </a:pPr>
            <a:endParaRPr lang="en-US" sz="2000" b="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  <a:ea typeface="+mn-ea"/>
              <a:cs typeface="+mn-cs"/>
            </a:endParaRPr>
          </a:p>
          <a:p>
            <a:pPr algn="just">
              <a:lnSpc>
                <a:spcPct val="100000"/>
              </a:lnSpc>
              <a:spcBef>
                <a:spcPts val="12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6.Lifestyle Migrator: 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Needs have changed; Give moving offers and Make the network stronger.</a:t>
            </a:r>
          </a:p>
          <a:p>
            <a:pPr algn="just">
              <a:lnSpc>
                <a:spcPct val="100000"/>
              </a:lnSpc>
              <a:spcBef>
                <a:spcPts val="120"/>
              </a:spcBef>
            </a:pPr>
            <a:endParaRPr lang="en-US" sz="2000" b="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  <a:ea typeface="+mn-ea"/>
              <a:cs typeface="+mn-cs"/>
            </a:endParaRPr>
          </a:p>
          <a:p>
            <a:pPr algn="just">
              <a:lnSpc>
                <a:spcPct val="100000"/>
              </a:lnSpc>
              <a:spcBef>
                <a:spcPts val="12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7.Unsatisfied Churner: 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Dissatisfied and leaving; engage them, Make improvements and Offer special deals</a:t>
            </a:r>
          </a:p>
        </p:txBody>
      </p:sp>
    </p:spTree>
    <p:extLst>
      <p:ext uri="{BB962C8B-B14F-4D97-AF65-F5344CB8AC3E}">
        <p14:creationId xmlns:p14="http://schemas.microsoft.com/office/powerpoint/2010/main" val="22345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956-7928-A4DD-2C61-A0A4D2316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86" y="169254"/>
            <a:ext cx="6880626" cy="117025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Data Overview</a:t>
            </a:r>
            <a:r>
              <a:rPr lang="en-US" sz="48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: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FB88B5-9A17-2F78-CB5F-70645AABD511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00AA-EDF9-5E2A-0C80-79FB5D545E08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54BF70-E1C0-F131-A914-7B2777760D9D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2BF476-B244-FB43-205B-47B3142BE168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77663169-A239-E3BC-15FE-337EC6AA1F62}"/>
              </a:ext>
            </a:extLst>
          </p:cNvPr>
          <p:cNvSpPr txBox="1">
            <a:spLocks/>
          </p:cNvSpPr>
          <p:nvPr/>
        </p:nvSpPr>
        <p:spPr>
          <a:xfrm>
            <a:off x="210838" y="1508759"/>
            <a:ext cx="11228887" cy="1089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This dataset, titled </a:t>
            </a:r>
            <a:r>
              <a:rPr lang="en-US" sz="24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‘Telco Customer Churn’</a:t>
            </a:r>
          </a:p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 contains information on </a:t>
            </a:r>
            <a:r>
              <a:rPr lang="en-US" sz="24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7,043</a:t>
            </a:r>
            <a:r>
              <a:rPr lang="en-US" sz="2400" b="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 </a:t>
            </a:r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customers, The dataset comprises 21 columns:</a:t>
            </a:r>
          </a:p>
        </p:txBody>
      </p:sp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C1EF6AC6-FB8C-9B41-6889-FD1B51434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5C556A9-A939-6DA5-B212-2EF9218BD814}"/>
              </a:ext>
            </a:extLst>
          </p:cNvPr>
          <p:cNvSpPr txBox="1">
            <a:spLocks/>
          </p:cNvSpPr>
          <p:nvPr/>
        </p:nvSpPr>
        <p:spPr>
          <a:xfrm>
            <a:off x="434085" y="2810456"/>
            <a:ext cx="11228887" cy="33351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300" dirty="0">
                <a:solidFill>
                  <a:srgbClr val="404040"/>
                </a:solidFill>
                <a:latin typeface="Fira Sans Extra Condensed"/>
                <a:ea typeface="+mn-ea"/>
                <a:cs typeface="+mn-cs"/>
              </a:rPr>
              <a:t>Customer ID</a:t>
            </a:r>
            <a:r>
              <a:rPr 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Extra Condensed"/>
                <a:ea typeface="+mn-ea"/>
                <a:cs typeface="+mn-cs"/>
              </a:rPr>
              <a:t>:</a:t>
            </a:r>
            <a:r>
              <a:rPr lang="en-US" sz="2300" b="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Extra Condensed"/>
                <a:ea typeface="+mn-ea"/>
                <a:cs typeface="+mn-cs"/>
              </a:rPr>
              <a:t> 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Unique identifier for customers.</a:t>
            </a:r>
          </a:p>
          <a:p>
            <a:pPr>
              <a:lnSpc>
                <a:spcPct val="150000"/>
              </a:lnSpc>
            </a:pPr>
            <a:r>
              <a:rPr lang="en-US" sz="2300" dirty="0">
                <a:solidFill>
                  <a:srgbClr val="404040"/>
                </a:solidFill>
                <a:latin typeface="Fira Sans Extra Condensed"/>
                <a:ea typeface="+mn-ea"/>
                <a:cs typeface="+mn-cs"/>
              </a:rPr>
              <a:t>Demographics:</a:t>
            </a:r>
            <a:r>
              <a:rPr 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Extra Condensed"/>
                <a:ea typeface="+mn-ea"/>
                <a:cs typeface="+mn-cs"/>
              </a:rPr>
              <a:t> </a:t>
            </a:r>
            <a:r>
              <a:rPr lang="en-US" sz="2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Gender, Senior Citizen, Partner, and Dependents</a:t>
            </a: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300" dirty="0">
                <a:solidFill>
                  <a:srgbClr val="404040"/>
                </a:solidFill>
                <a:latin typeface="Fira Sans Extra Condensed"/>
                <a:ea typeface="+mn-ea"/>
                <a:cs typeface="+mn-cs"/>
              </a:rPr>
              <a:t>Service-related</a:t>
            </a:r>
            <a:r>
              <a:rPr lang="en-US" sz="2400" dirty="0">
                <a:solidFill>
                  <a:srgbClr val="404040"/>
                </a:solidFill>
                <a:latin typeface="Fira Sans Extra Condensed"/>
                <a:ea typeface="+mn-ea"/>
                <a:cs typeface="+mn-cs"/>
              </a:rPr>
              <a:t>:</a:t>
            </a:r>
            <a:r>
              <a:rPr lang="en-US" sz="2400" b="0" dirty="0">
                <a:solidFill>
                  <a:srgbClr val="404040"/>
                </a:solidFill>
                <a:latin typeface="Fira Sans Extra Condensed"/>
                <a:ea typeface="+mn-ea"/>
                <a:cs typeface="+mn-cs"/>
              </a:rPr>
              <a:t> </a:t>
            </a:r>
            <a:r>
              <a:rPr lang="en-US" sz="2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PhoneService, MultipleLines, InternetService, OnlineSecurity, OnlineBackup, DeviceProtection, TechSupport, StreamingTV, and StreamingMovies.</a:t>
            </a:r>
          </a:p>
          <a:p>
            <a:pPr>
              <a:lnSpc>
                <a:spcPct val="150000"/>
              </a:lnSpc>
            </a:pPr>
            <a:r>
              <a:rPr lang="en-US" sz="2300" dirty="0">
                <a:solidFill>
                  <a:srgbClr val="404040"/>
                </a:solidFill>
                <a:latin typeface="Fira Sans Extra Condensed"/>
                <a:ea typeface="+mn-ea"/>
                <a:cs typeface="+mn-cs"/>
              </a:rPr>
              <a:t>Contract and Billing:</a:t>
            </a:r>
            <a:r>
              <a:rPr lang="en-US" sz="2300" b="0" dirty="0">
                <a:solidFill>
                  <a:srgbClr val="404040"/>
                </a:solidFill>
                <a:latin typeface="Fira Sans Extra Condensed"/>
                <a:ea typeface="+mn-ea"/>
                <a:cs typeface="+mn-cs"/>
              </a:rPr>
              <a:t> </a:t>
            </a:r>
            <a:r>
              <a:rPr lang="en-US" sz="2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Contract type, PaperlessBilling, PaymentMethod, MonthlyCharges, and TotalCharges.</a:t>
            </a:r>
          </a:p>
          <a:p>
            <a:pPr>
              <a:lnSpc>
                <a:spcPct val="150000"/>
              </a:lnSpc>
            </a:pPr>
            <a:r>
              <a:rPr lang="en-US" sz="2300" dirty="0">
                <a:solidFill>
                  <a:srgbClr val="404040"/>
                </a:solidFill>
                <a:latin typeface="Fira Sans Extra Condensed"/>
                <a:ea typeface="+mn-ea"/>
                <a:cs typeface="+mn-cs"/>
              </a:rPr>
              <a:t>Churn:</a:t>
            </a:r>
            <a:r>
              <a:rPr lang="en-US" sz="2300" b="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 Extra Condensed"/>
                <a:ea typeface="+mn-ea"/>
                <a:cs typeface="+mn-cs"/>
              </a:rPr>
              <a:t> </a:t>
            </a:r>
            <a:r>
              <a:rPr lang="en-US" sz="2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binary feature indicating if the customer has churned (Yes) or not (No).</a:t>
            </a:r>
          </a:p>
        </p:txBody>
      </p:sp>
    </p:spTree>
    <p:extLst>
      <p:ext uri="{BB962C8B-B14F-4D97-AF65-F5344CB8AC3E}">
        <p14:creationId xmlns:p14="http://schemas.microsoft.com/office/powerpoint/2010/main" val="134663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956-7928-A4DD-2C61-A0A4D2316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48" y="329470"/>
            <a:ext cx="6880626" cy="83493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Customer Churn Table</a:t>
            </a:r>
            <a:r>
              <a:rPr lang="en-US" sz="48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: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FB88B5-9A17-2F78-CB5F-70645AABD511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00AA-EDF9-5E2A-0C80-79FB5D545E08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54BF70-E1C0-F131-A914-7B2777760D9D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2BF476-B244-FB43-205B-47B3142BE168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C1EF6AC6-FB8C-9B41-6889-FD1B51434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863" y="127187"/>
            <a:ext cx="914389" cy="83493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126C3C7-1845-173E-0063-ABA8BA0208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" r="9504" b="-214"/>
          <a:stretch/>
        </p:blipFill>
        <p:spPr>
          <a:xfrm>
            <a:off x="1277472" y="1171201"/>
            <a:ext cx="9749128" cy="52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8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956-7928-A4DD-2C61-A0A4D2316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48" y="329470"/>
            <a:ext cx="6880626" cy="83493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Customer Churn Table</a:t>
            </a:r>
            <a:r>
              <a:rPr lang="en-US" sz="48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: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FB88B5-9A17-2F78-CB5F-70645AABD511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00AA-EDF9-5E2A-0C80-79FB5D545E08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54BF70-E1C0-F131-A914-7B2777760D9D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2BF476-B244-FB43-205B-47B3142BE168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C1EF6AC6-FB8C-9B41-6889-FD1B51434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863" y="127187"/>
            <a:ext cx="914389" cy="83493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B16A81A-E7CB-A7A1-0090-F987AACE4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912" y="1173537"/>
            <a:ext cx="9928972" cy="538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31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5D69-9A13-0BD2-7C2C-8868640DA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Dataset 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B38A2-C564-D0FA-4CED-5C49F3F35C7B}"/>
              </a:ext>
            </a:extLst>
          </p:cNvPr>
          <p:cNvSpPr txBox="1"/>
          <p:nvPr/>
        </p:nvSpPr>
        <p:spPr>
          <a:xfrm>
            <a:off x="1327826" y="5739319"/>
            <a:ext cx="312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Dataset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2862BB98-3F05-CF03-8959-A985DE384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CF4E3B-89E0-81FC-A9B8-2DB6852F5648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BACDA7-3D0F-D501-12EE-28B3909B038E}"/>
              </a:ext>
            </a:extLst>
          </p:cNvPr>
          <p:cNvCxnSpPr>
            <a:cxnSpLocks/>
          </p:cNvCxnSpPr>
          <p:nvPr/>
        </p:nvCxnSpPr>
        <p:spPr>
          <a:xfrm>
            <a:off x="12192000" y="4620638"/>
            <a:ext cx="0" cy="223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D4B969-7512-6B3C-6F6E-3FCBE0F55BB1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523509-648B-D84A-E0EA-E26693CC519F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692F1BE-E6B7-CD84-E3E1-AFDEF4AB8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15" y="1590640"/>
            <a:ext cx="4124527" cy="40611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4B99C-C774-0D11-3B0C-5F04ECB457E7}"/>
              </a:ext>
            </a:extLst>
          </p:cNvPr>
          <p:cNvSpPr txBox="1"/>
          <p:nvPr/>
        </p:nvSpPr>
        <p:spPr>
          <a:xfrm>
            <a:off x="7339518" y="5782434"/>
            <a:ext cx="312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39D610B-F3B3-E4CB-4CC3-3600964CBB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04" y="1563295"/>
            <a:ext cx="3969696" cy="40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38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5D69-9A13-0BD2-7C2C-8868640DA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57" y="194153"/>
            <a:ext cx="11360800" cy="763600"/>
          </a:xfrm>
        </p:spPr>
        <p:txBody>
          <a:bodyPr/>
          <a:lstStyle/>
          <a:p>
            <a:r>
              <a:rPr lang="en-US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Meta Dataset : </a:t>
            </a:r>
          </a:p>
        </p:txBody>
      </p:sp>
      <p:pic>
        <p:nvPicPr>
          <p:cNvPr id="9" name="Picture 8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2862BB98-3F05-CF03-8959-A985DE384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CF4E3B-89E0-81FC-A9B8-2DB6852F5648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BACDA7-3D0F-D501-12EE-28B3909B038E}"/>
              </a:ext>
            </a:extLst>
          </p:cNvPr>
          <p:cNvCxnSpPr>
            <a:cxnSpLocks/>
          </p:cNvCxnSpPr>
          <p:nvPr/>
        </p:nvCxnSpPr>
        <p:spPr>
          <a:xfrm>
            <a:off x="12192000" y="4620638"/>
            <a:ext cx="0" cy="223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D4B969-7512-6B3C-6F6E-3FCBE0F55BB1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523509-648B-D84A-E0EA-E26693CC519F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F6986CE-F560-DFB7-445E-9EC4A4E14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665330"/>
              </p:ext>
            </p:extLst>
          </p:nvPr>
        </p:nvGraphicFramePr>
        <p:xfrm>
          <a:off x="874058" y="1131794"/>
          <a:ext cx="10445606" cy="556831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18105">
                  <a:extLst>
                    <a:ext uri="{9D8B030D-6E8A-4147-A177-3AD203B41FA5}">
                      <a16:colId xmlns:a16="http://schemas.microsoft.com/office/drawing/2014/main" val="239593647"/>
                    </a:ext>
                  </a:extLst>
                </a:gridCol>
                <a:gridCol w="1954738">
                  <a:extLst>
                    <a:ext uri="{9D8B030D-6E8A-4147-A177-3AD203B41FA5}">
                      <a16:colId xmlns:a16="http://schemas.microsoft.com/office/drawing/2014/main" val="3829680123"/>
                    </a:ext>
                  </a:extLst>
                </a:gridCol>
                <a:gridCol w="3605200">
                  <a:extLst>
                    <a:ext uri="{9D8B030D-6E8A-4147-A177-3AD203B41FA5}">
                      <a16:colId xmlns:a16="http://schemas.microsoft.com/office/drawing/2014/main" val="229309150"/>
                    </a:ext>
                  </a:extLst>
                </a:gridCol>
                <a:gridCol w="2867563">
                  <a:extLst>
                    <a:ext uri="{9D8B030D-6E8A-4147-A177-3AD203B41FA5}">
                      <a16:colId xmlns:a16="http://schemas.microsoft.com/office/drawing/2014/main" val="4205488049"/>
                    </a:ext>
                  </a:extLst>
                </a:gridCol>
              </a:tblGrid>
              <a:tr h="393015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rgbClr val="E6E6E6"/>
                          </a:solidFill>
                          <a:latin typeface="Fira Sans Extra Condensed"/>
                          <a:ea typeface="+mn-ea"/>
                          <a:cs typeface="+mn-cs"/>
                        </a:rPr>
                        <a:t>Column Name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868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rgbClr val="E6E6E6"/>
                          </a:solidFill>
                          <a:latin typeface="Fira Sans Extra Condensed"/>
                          <a:ea typeface="+mn-ea"/>
                          <a:cs typeface="+mn-cs"/>
                        </a:rPr>
                        <a:t>Data type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868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rgbClr val="E6E6E6"/>
                          </a:solidFill>
                          <a:latin typeface="Fira Sans Extra Condensed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868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rgbClr val="E6E6E6"/>
                          </a:solidFill>
                          <a:latin typeface="Fira Sans Extra Condensed"/>
                          <a:ea typeface="+mn-ea"/>
                          <a:cs typeface="+mn-cs"/>
                        </a:rPr>
                        <a:t>Possible Values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868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684570"/>
                  </a:ext>
                </a:extLst>
              </a:tr>
              <a:tr h="3930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Customer ID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String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Unique identifier for each customer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9305-CDSKC / 7590-VHVEG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75868"/>
                  </a:ext>
                </a:extLst>
              </a:tr>
              <a:tr h="3930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Categorical (String)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Gender of the customer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Male / Female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9844"/>
                  </a:ext>
                </a:extLst>
              </a:tr>
              <a:tr h="5014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Senior Citizen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Integer (Binary)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Binary indicator of whether the customer is a senior citizen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0: Not a senior citizen         </a:t>
                      </a:r>
                    </a:p>
                    <a:p>
                      <a:pPr algn="ctr"/>
                      <a:r>
                        <a:rPr lang="en-US" sz="1400" dirty="0"/>
                        <a:t> 1: Senior citizen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217985"/>
                  </a:ext>
                </a:extLst>
              </a:tr>
              <a:tr h="3930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Partner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Categorical (String)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Indicates if the customer has a partner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"Yes", "No"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158685"/>
                  </a:ext>
                </a:extLst>
              </a:tr>
              <a:tr h="5014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Dependence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Categorical (String)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Indicates if the customer has dependents.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"Yes", "No"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33314"/>
                  </a:ext>
                </a:extLst>
              </a:tr>
              <a:tr h="5014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Tenure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Integer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Number of months the customer has been with the company.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27 / 49 / ......... </a:t>
                      </a:r>
                    </a:p>
                    <a:p>
                      <a:pPr algn="ctr"/>
                      <a:r>
                        <a:rPr lang="en-US" sz="1400" dirty="0"/>
                        <a:t>Number of Months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086146"/>
                  </a:ext>
                </a:extLst>
              </a:tr>
              <a:tr h="3659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Phone Service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Categorical (String)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Whether the customer has phone service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"Yes", "No"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455559"/>
                  </a:ext>
                </a:extLst>
              </a:tr>
              <a:tr h="5014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Multiple Lines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Categorical (String)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Whether the customer has multiple phone lines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"Yes", "No", "No phone service"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8742"/>
                  </a:ext>
                </a:extLst>
              </a:tr>
              <a:tr h="5014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Internet Service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Categorical (String)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Type of internet service subscribed to by the customer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"DSL", "Fiber optic", "No"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99579"/>
                  </a:ext>
                </a:extLst>
              </a:tr>
              <a:tr h="5014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Online Security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Categorical (String)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Indicates if the customer has online security services.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"Yes", "No", "No internet service"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789161"/>
                  </a:ext>
                </a:extLst>
              </a:tr>
              <a:tr h="5014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Online Backup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Categorical (String)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Indicates if the customer has online backup services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"Yes", "No", "No internet service"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476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4204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5D69-9A13-0BD2-7C2C-8868640DA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57" y="194153"/>
            <a:ext cx="11360800" cy="763600"/>
          </a:xfrm>
        </p:spPr>
        <p:txBody>
          <a:bodyPr/>
          <a:lstStyle/>
          <a:p>
            <a:r>
              <a:rPr lang="en-US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Meta Dataset : </a:t>
            </a:r>
          </a:p>
        </p:txBody>
      </p:sp>
      <p:pic>
        <p:nvPicPr>
          <p:cNvPr id="9" name="Picture 8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2862BB98-3F05-CF03-8959-A985DE384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CF4E3B-89E0-81FC-A9B8-2DB6852F5648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BACDA7-3D0F-D501-12EE-28B3909B038E}"/>
              </a:ext>
            </a:extLst>
          </p:cNvPr>
          <p:cNvCxnSpPr>
            <a:cxnSpLocks/>
          </p:cNvCxnSpPr>
          <p:nvPr/>
        </p:nvCxnSpPr>
        <p:spPr>
          <a:xfrm>
            <a:off x="12192000" y="4620638"/>
            <a:ext cx="0" cy="223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D4B969-7512-6B3C-6F6E-3FCBE0F55BB1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523509-648B-D84A-E0EA-E26693CC519F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F6986CE-F560-DFB7-445E-9EC4A4E14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498106"/>
              </p:ext>
            </p:extLst>
          </p:nvPr>
        </p:nvGraphicFramePr>
        <p:xfrm>
          <a:off x="314861" y="1036194"/>
          <a:ext cx="11556944" cy="560790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489950">
                  <a:extLst>
                    <a:ext uri="{9D8B030D-6E8A-4147-A177-3AD203B41FA5}">
                      <a16:colId xmlns:a16="http://schemas.microsoft.com/office/drawing/2014/main" val="239593647"/>
                    </a:ext>
                  </a:extLst>
                </a:gridCol>
                <a:gridCol w="2103066">
                  <a:extLst>
                    <a:ext uri="{9D8B030D-6E8A-4147-A177-3AD203B41FA5}">
                      <a16:colId xmlns:a16="http://schemas.microsoft.com/office/drawing/2014/main" val="3829680123"/>
                    </a:ext>
                  </a:extLst>
                </a:gridCol>
                <a:gridCol w="3878768">
                  <a:extLst>
                    <a:ext uri="{9D8B030D-6E8A-4147-A177-3AD203B41FA5}">
                      <a16:colId xmlns:a16="http://schemas.microsoft.com/office/drawing/2014/main" val="229309150"/>
                    </a:ext>
                  </a:extLst>
                </a:gridCol>
                <a:gridCol w="3085160">
                  <a:extLst>
                    <a:ext uri="{9D8B030D-6E8A-4147-A177-3AD203B41FA5}">
                      <a16:colId xmlns:a16="http://schemas.microsoft.com/office/drawing/2014/main" val="4205488049"/>
                    </a:ext>
                  </a:extLst>
                </a:gridCol>
              </a:tblGrid>
              <a:tr h="380791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rgbClr val="E6E6E6"/>
                          </a:solidFill>
                          <a:latin typeface="Fira Sans Extra Condensed"/>
                          <a:ea typeface="+mn-ea"/>
                          <a:cs typeface="+mn-cs"/>
                        </a:rPr>
                        <a:t>Column Name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868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rgbClr val="E6E6E6"/>
                          </a:solidFill>
                          <a:latin typeface="Fira Sans Extra Condensed"/>
                          <a:ea typeface="+mn-ea"/>
                          <a:cs typeface="+mn-cs"/>
                        </a:rPr>
                        <a:t>Data type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868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rgbClr val="E6E6E6"/>
                          </a:solidFill>
                          <a:latin typeface="Fira Sans Extra Condensed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8686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rgbClr val="E6E6E6"/>
                          </a:solidFill>
                          <a:latin typeface="Fira Sans Extra Condensed"/>
                          <a:ea typeface="+mn-ea"/>
                          <a:cs typeface="+mn-cs"/>
                        </a:rPr>
                        <a:t>Possible Values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868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684570"/>
                  </a:ext>
                </a:extLst>
              </a:tr>
              <a:tr h="4696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Device Protection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Categorical (String)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Indicates if the customer has device protection services.</a:t>
                      </a:r>
                      <a:endParaRPr lang="en-US" sz="14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"Yes", "No", "No internet service"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75868"/>
                  </a:ext>
                </a:extLst>
              </a:tr>
              <a:tr h="4696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Tech Support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Categorical (String)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Indicates if the customer has tech support services.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"Yes", "No", "No internet service"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19844"/>
                  </a:ext>
                </a:extLst>
              </a:tr>
              <a:tr h="4696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Streaming TV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Categorical (String)</a:t>
                      </a:r>
                      <a:endParaRPr lang="en-US" sz="16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Indicates if the customer subscribes to streaming TV services</a:t>
                      </a:r>
                      <a:endParaRPr lang="en-US" sz="14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"Yes", "No", "No internet service"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217985"/>
                  </a:ext>
                </a:extLst>
              </a:tr>
              <a:tr h="5204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Streaming Movies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Categorical (String)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Indicates if the customer subscribes to streaming movie services.</a:t>
                      </a:r>
                      <a:endParaRPr lang="en-US" sz="14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"Yes", "No", "No internet service"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158685"/>
                  </a:ext>
                </a:extLst>
              </a:tr>
              <a:tr h="5838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Contract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Categorical (String)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Type of customer contract.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"Month-to-month", "One year", "Two year"</a:t>
                      </a:r>
                      <a:endParaRPr lang="en-US" sz="14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33314"/>
                  </a:ext>
                </a:extLst>
              </a:tr>
              <a:tr h="3807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Paperless Billing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Categorical (String)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Indicates if the customer is on paperless</a:t>
                      </a:r>
                      <a:endParaRPr lang="en-US" sz="14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"Yes", "No"</a:t>
                      </a:r>
                      <a:endParaRPr lang="en-US" sz="14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086146"/>
                  </a:ext>
                </a:extLst>
              </a:tr>
              <a:tr h="5838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Payment Method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Categorical (String)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The method used by the customer to make payments.</a:t>
                      </a:r>
                      <a:endParaRPr lang="en-US" sz="14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"Electronic check", "Mailed check", "Bank transfer (automatic)", "Credit card (automatic)"</a:t>
                      </a:r>
                      <a:endParaRPr lang="en-US" sz="12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455559"/>
                  </a:ext>
                </a:extLst>
              </a:tr>
              <a:tr h="4696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Monthly Charges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Float (Numeric)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The monthly charges for the customer’s services.</a:t>
                      </a:r>
                      <a:endParaRPr lang="en-US" sz="14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53.85 / 49.95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8742"/>
                  </a:ext>
                </a:extLst>
              </a:tr>
              <a:tr h="3807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Charges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Float (Numeric)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Total amount charged to the customer.</a:t>
                      </a:r>
                      <a:endParaRPr lang="en-US" sz="14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151.65 / 6766.95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99579"/>
                  </a:ext>
                </a:extLst>
              </a:tr>
              <a:tr h="4696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Churn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Integer (Binary)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Indicates whether the customer has churned (left the service).</a:t>
                      </a:r>
                      <a:endParaRPr lang="en-US" sz="14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0: Did not churn1: Churned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789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6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/>
          <p:cNvSpPr/>
          <p:nvPr/>
        </p:nvSpPr>
        <p:spPr>
          <a:xfrm>
            <a:off x="7109466" y="2504905"/>
            <a:ext cx="4225" cy="4339"/>
          </a:xfrm>
          <a:custGeom>
            <a:avLst/>
            <a:gdLst/>
            <a:ahLst/>
            <a:cxnLst/>
            <a:rect l="l" t="t" r="r" b="b"/>
            <a:pathLst>
              <a:path w="37" h="38" extrusionOk="0">
                <a:moveTo>
                  <a:pt x="18" y="1"/>
                </a:moveTo>
                <a:cubicBezTo>
                  <a:pt x="1" y="1"/>
                  <a:pt x="1" y="37"/>
                  <a:pt x="18" y="37"/>
                </a:cubicBezTo>
                <a:cubicBezTo>
                  <a:pt x="37" y="37"/>
                  <a:pt x="37" y="1"/>
                  <a:pt x="1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458" name="Google Shape;458;p20"/>
          <p:cNvGrpSpPr/>
          <p:nvPr/>
        </p:nvGrpSpPr>
        <p:grpSpPr>
          <a:xfrm>
            <a:off x="7926545" y="1655343"/>
            <a:ext cx="1751915" cy="1296324"/>
            <a:chOff x="14130434" y="727082"/>
            <a:chExt cx="1313936" cy="972243"/>
          </a:xfrm>
        </p:grpSpPr>
        <p:sp>
          <p:nvSpPr>
            <p:cNvPr id="459" name="Google Shape;459;p20"/>
            <p:cNvSpPr/>
            <p:nvPr/>
          </p:nvSpPr>
          <p:spPr>
            <a:xfrm>
              <a:off x="14179932" y="838325"/>
              <a:ext cx="1046233" cy="479827"/>
            </a:xfrm>
            <a:custGeom>
              <a:avLst/>
              <a:gdLst/>
              <a:ahLst/>
              <a:cxnLst/>
              <a:rect l="l" t="t" r="r" b="b"/>
              <a:pathLst>
                <a:path w="12217" h="5603" extrusionOk="0">
                  <a:moveTo>
                    <a:pt x="12217" y="0"/>
                  </a:moveTo>
                  <a:cubicBezTo>
                    <a:pt x="11945" y="108"/>
                    <a:pt x="11675" y="217"/>
                    <a:pt x="11386" y="325"/>
                  </a:cubicBezTo>
                  <a:cubicBezTo>
                    <a:pt x="9523" y="1084"/>
                    <a:pt x="7608" y="1754"/>
                    <a:pt x="5656" y="2277"/>
                  </a:cubicBezTo>
                  <a:cubicBezTo>
                    <a:pt x="3795" y="2766"/>
                    <a:pt x="1916" y="3108"/>
                    <a:pt x="0" y="3380"/>
                  </a:cubicBezTo>
                  <a:cubicBezTo>
                    <a:pt x="198" y="3525"/>
                    <a:pt x="398" y="3669"/>
                    <a:pt x="596" y="3795"/>
                  </a:cubicBezTo>
                  <a:cubicBezTo>
                    <a:pt x="1789" y="4554"/>
                    <a:pt x="3126" y="5096"/>
                    <a:pt x="4427" y="5602"/>
                  </a:cubicBezTo>
                  <a:cubicBezTo>
                    <a:pt x="5097" y="5024"/>
                    <a:pt x="5765" y="4464"/>
                    <a:pt x="6451" y="3922"/>
                  </a:cubicBezTo>
                  <a:cubicBezTo>
                    <a:pt x="7716" y="2928"/>
                    <a:pt x="9017" y="2007"/>
                    <a:pt x="10374" y="1139"/>
                  </a:cubicBezTo>
                  <a:cubicBezTo>
                    <a:pt x="10969" y="742"/>
                    <a:pt x="11584" y="361"/>
                    <a:pt x="12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14577633" y="796534"/>
              <a:ext cx="769282" cy="815612"/>
            </a:xfrm>
            <a:custGeom>
              <a:avLst/>
              <a:gdLst/>
              <a:ahLst/>
              <a:cxnLst/>
              <a:rect l="l" t="t" r="r" b="b"/>
              <a:pathLst>
                <a:path w="8983" h="9524" extrusionOk="0">
                  <a:moveTo>
                    <a:pt x="8982" y="1"/>
                  </a:moveTo>
                  <a:lnTo>
                    <a:pt x="8982" y="1"/>
                  </a:lnTo>
                  <a:cubicBezTo>
                    <a:pt x="8549" y="235"/>
                    <a:pt x="8115" y="488"/>
                    <a:pt x="7699" y="741"/>
                  </a:cubicBezTo>
                  <a:cubicBezTo>
                    <a:pt x="6308" y="1536"/>
                    <a:pt x="4971" y="2422"/>
                    <a:pt x="3669" y="3362"/>
                  </a:cubicBezTo>
                  <a:cubicBezTo>
                    <a:pt x="2404" y="4283"/>
                    <a:pt x="1176" y="5259"/>
                    <a:pt x="0" y="6307"/>
                  </a:cubicBezTo>
                  <a:cubicBezTo>
                    <a:pt x="181" y="7374"/>
                    <a:pt x="308" y="8458"/>
                    <a:pt x="470" y="9524"/>
                  </a:cubicBezTo>
                  <a:cubicBezTo>
                    <a:pt x="525" y="9217"/>
                    <a:pt x="597" y="8909"/>
                    <a:pt x="651" y="8603"/>
                  </a:cubicBezTo>
                  <a:lnTo>
                    <a:pt x="814" y="7789"/>
                  </a:lnTo>
                  <a:cubicBezTo>
                    <a:pt x="868" y="7555"/>
                    <a:pt x="923" y="7319"/>
                    <a:pt x="1031" y="7085"/>
                  </a:cubicBezTo>
                  <a:cubicBezTo>
                    <a:pt x="1229" y="6687"/>
                    <a:pt x="1627" y="6416"/>
                    <a:pt x="1952" y="6126"/>
                  </a:cubicBezTo>
                  <a:lnTo>
                    <a:pt x="3091" y="5151"/>
                  </a:lnTo>
                  <a:cubicBezTo>
                    <a:pt x="3850" y="4500"/>
                    <a:pt x="4609" y="3832"/>
                    <a:pt x="5349" y="3181"/>
                  </a:cubicBezTo>
                  <a:cubicBezTo>
                    <a:pt x="6578" y="2133"/>
                    <a:pt x="7771" y="1066"/>
                    <a:pt x="8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14630214" y="1400107"/>
              <a:ext cx="230707" cy="263164"/>
            </a:xfrm>
            <a:custGeom>
              <a:avLst/>
              <a:gdLst/>
              <a:ahLst/>
              <a:cxnLst/>
              <a:rect l="l" t="t" r="r" b="b"/>
              <a:pathLst>
                <a:path w="2694" h="3073" extrusionOk="0">
                  <a:moveTo>
                    <a:pt x="778" y="1"/>
                  </a:moveTo>
                  <a:cubicBezTo>
                    <a:pt x="687" y="145"/>
                    <a:pt x="634" y="290"/>
                    <a:pt x="579" y="435"/>
                  </a:cubicBezTo>
                  <a:cubicBezTo>
                    <a:pt x="507" y="651"/>
                    <a:pt x="470" y="886"/>
                    <a:pt x="434" y="1121"/>
                  </a:cubicBezTo>
                  <a:lnTo>
                    <a:pt x="272" y="1825"/>
                  </a:lnTo>
                  <a:lnTo>
                    <a:pt x="1" y="3073"/>
                  </a:lnTo>
                  <a:lnTo>
                    <a:pt x="434" y="2693"/>
                  </a:lnTo>
                  <a:cubicBezTo>
                    <a:pt x="470" y="2639"/>
                    <a:pt x="525" y="2603"/>
                    <a:pt x="562" y="2548"/>
                  </a:cubicBezTo>
                  <a:cubicBezTo>
                    <a:pt x="815" y="2314"/>
                    <a:pt x="1068" y="2061"/>
                    <a:pt x="1321" y="1825"/>
                  </a:cubicBezTo>
                  <a:cubicBezTo>
                    <a:pt x="1574" y="1572"/>
                    <a:pt x="1844" y="1338"/>
                    <a:pt x="2097" y="1085"/>
                  </a:cubicBezTo>
                  <a:lnTo>
                    <a:pt x="2477" y="760"/>
                  </a:lnTo>
                  <a:cubicBezTo>
                    <a:pt x="2549" y="688"/>
                    <a:pt x="2622" y="633"/>
                    <a:pt x="2694" y="560"/>
                  </a:cubicBezTo>
                  <a:cubicBezTo>
                    <a:pt x="2043" y="398"/>
                    <a:pt x="1410" y="235"/>
                    <a:pt x="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14709172" y="794993"/>
              <a:ext cx="670199" cy="688782"/>
            </a:xfrm>
            <a:custGeom>
              <a:avLst/>
              <a:gdLst/>
              <a:ahLst/>
              <a:cxnLst/>
              <a:rect l="l" t="t" r="r" b="b"/>
              <a:pathLst>
                <a:path w="7826" h="8043" extrusionOk="0">
                  <a:moveTo>
                    <a:pt x="7825" y="0"/>
                  </a:moveTo>
                  <a:cubicBezTo>
                    <a:pt x="7211" y="525"/>
                    <a:pt x="6596" y="1048"/>
                    <a:pt x="5982" y="1590"/>
                  </a:cubicBezTo>
                  <a:cubicBezTo>
                    <a:pt x="4483" y="2892"/>
                    <a:pt x="3001" y="4211"/>
                    <a:pt x="1519" y="5513"/>
                  </a:cubicBezTo>
                  <a:cubicBezTo>
                    <a:pt x="1139" y="5855"/>
                    <a:pt x="760" y="6181"/>
                    <a:pt x="399" y="6506"/>
                  </a:cubicBezTo>
                  <a:cubicBezTo>
                    <a:pt x="254" y="6633"/>
                    <a:pt x="109" y="6759"/>
                    <a:pt x="1" y="6886"/>
                  </a:cubicBezTo>
                  <a:cubicBezTo>
                    <a:pt x="344" y="6976"/>
                    <a:pt x="669" y="7067"/>
                    <a:pt x="1013" y="7156"/>
                  </a:cubicBezTo>
                  <a:cubicBezTo>
                    <a:pt x="2386" y="7518"/>
                    <a:pt x="3777" y="7826"/>
                    <a:pt x="5187" y="8043"/>
                  </a:cubicBezTo>
                  <a:cubicBezTo>
                    <a:pt x="5223" y="7392"/>
                    <a:pt x="5295" y="6723"/>
                    <a:pt x="5422" y="6072"/>
                  </a:cubicBezTo>
                  <a:cubicBezTo>
                    <a:pt x="5621" y="4843"/>
                    <a:pt x="5965" y="3651"/>
                    <a:pt x="6452" y="2513"/>
                  </a:cubicBezTo>
                  <a:cubicBezTo>
                    <a:pt x="6832" y="1626"/>
                    <a:pt x="7283" y="778"/>
                    <a:pt x="7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14130434" y="727082"/>
              <a:ext cx="1313936" cy="972243"/>
            </a:xfrm>
            <a:custGeom>
              <a:avLst/>
              <a:gdLst/>
              <a:ahLst/>
              <a:cxnLst/>
              <a:rect l="l" t="t" r="r" b="b"/>
              <a:pathLst>
                <a:path w="15343" h="11353" extrusionOk="0">
                  <a:moveTo>
                    <a:pt x="12795" y="1299"/>
                  </a:moveTo>
                  <a:lnTo>
                    <a:pt x="12795" y="1299"/>
                  </a:lnTo>
                  <a:cubicBezTo>
                    <a:pt x="12162" y="1660"/>
                    <a:pt x="11547" y="2041"/>
                    <a:pt x="10952" y="2438"/>
                  </a:cubicBezTo>
                  <a:cubicBezTo>
                    <a:pt x="9595" y="3306"/>
                    <a:pt x="8294" y="4227"/>
                    <a:pt x="7029" y="5221"/>
                  </a:cubicBezTo>
                  <a:cubicBezTo>
                    <a:pt x="6343" y="5763"/>
                    <a:pt x="5675" y="6323"/>
                    <a:pt x="5005" y="6901"/>
                  </a:cubicBezTo>
                  <a:cubicBezTo>
                    <a:pt x="3704" y="6395"/>
                    <a:pt x="2367" y="5853"/>
                    <a:pt x="1174" y="5094"/>
                  </a:cubicBezTo>
                  <a:cubicBezTo>
                    <a:pt x="976" y="4968"/>
                    <a:pt x="776" y="4824"/>
                    <a:pt x="578" y="4679"/>
                  </a:cubicBezTo>
                  <a:cubicBezTo>
                    <a:pt x="2494" y="4407"/>
                    <a:pt x="4373" y="4065"/>
                    <a:pt x="6234" y="3576"/>
                  </a:cubicBezTo>
                  <a:cubicBezTo>
                    <a:pt x="8186" y="3053"/>
                    <a:pt x="10101" y="2383"/>
                    <a:pt x="11964" y="1624"/>
                  </a:cubicBezTo>
                  <a:cubicBezTo>
                    <a:pt x="12253" y="1516"/>
                    <a:pt x="12523" y="1407"/>
                    <a:pt x="12795" y="1299"/>
                  </a:cubicBezTo>
                  <a:close/>
                  <a:moveTo>
                    <a:pt x="4916" y="7190"/>
                  </a:moveTo>
                  <a:cubicBezTo>
                    <a:pt x="4952" y="7190"/>
                    <a:pt x="4969" y="7209"/>
                    <a:pt x="5005" y="7209"/>
                  </a:cubicBezTo>
                  <a:cubicBezTo>
                    <a:pt x="5005" y="7227"/>
                    <a:pt x="5024" y="7227"/>
                    <a:pt x="5024" y="7227"/>
                  </a:cubicBezTo>
                  <a:cubicBezTo>
                    <a:pt x="5041" y="7318"/>
                    <a:pt x="5060" y="7426"/>
                    <a:pt x="5060" y="7535"/>
                  </a:cubicBezTo>
                  <a:cubicBezTo>
                    <a:pt x="5060" y="7498"/>
                    <a:pt x="5041" y="7480"/>
                    <a:pt x="5041" y="7443"/>
                  </a:cubicBezTo>
                  <a:cubicBezTo>
                    <a:pt x="5005" y="7354"/>
                    <a:pt x="4969" y="7263"/>
                    <a:pt x="4916" y="7190"/>
                  </a:cubicBezTo>
                  <a:close/>
                  <a:moveTo>
                    <a:pt x="14583" y="793"/>
                  </a:moveTo>
                  <a:lnTo>
                    <a:pt x="14583" y="793"/>
                  </a:lnTo>
                  <a:cubicBezTo>
                    <a:pt x="14041" y="1571"/>
                    <a:pt x="13590" y="2419"/>
                    <a:pt x="13210" y="3306"/>
                  </a:cubicBezTo>
                  <a:cubicBezTo>
                    <a:pt x="12723" y="4444"/>
                    <a:pt x="12379" y="5636"/>
                    <a:pt x="12180" y="6865"/>
                  </a:cubicBezTo>
                  <a:cubicBezTo>
                    <a:pt x="12053" y="7516"/>
                    <a:pt x="11981" y="8185"/>
                    <a:pt x="11945" y="8836"/>
                  </a:cubicBezTo>
                  <a:cubicBezTo>
                    <a:pt x="10535" y="8619"/>
                    <a:pt x="9144" y="8311"/>
                    <a:pt x="7771" y="7949"/>
                  </a:cubicBezTo>
                  <a:cubicBezTo>
                    <a:pt x="7427" y="7860"/>
                    <a:pt x="7102" y="7769"/>
                    <a:pt x="6759" y="7679"/>
                  </a:cubicBezTo>
                  <a:cubicBezTo>
                    <a:pt x="6867" y="7552"/>
                    <a:pt x="7012" y="7426"/>
                    <a:pt x="7157" y="7299"/>
                  </a:cubicBezTo>
                  <a:cubicBezTo>
                    <a:pt x="7518" y="6974"/>
                    <a:pt x="7897" y="6648"/>
                    <a:pt x="8277" y="6306"/>
                  </a:cubicBezTo>
                  <a:cubicBezTo>
                    <a:pt x="9759" y="5004"/>
                    <a:pt x="11241" y="3685"/>
                    <a:pt x="12740" y="2383"/>
                  </a:cubicBezTo>
                  <a:cubicBezTo>
                    <a:pt x="13354" y="1841"/>
                    <a:pt x="13969" y="1318"/>
                    <a:pt x="14583" y="793"/>
                  </a:cubicBezTo>
                  <a:close/>
                  <a:moveTo>
                    <a:pt x="14204" y="812"/>
                  </a:moveTo>
                  <a:lnTo>
                    <a:pt x="14204" y="812"/>
                  </a:lnTo>
                  <a:cubicBezTo>
                    <a:pt x="12993" y="1877"/>
                    <a:pt x="11800" y="2944"/>
                    <a:pt x="10571" y="3992"/>
                  </a:cubicBezTo>
                  <a:cubicBezTo>
                    <a:pt x="9831" y="4643"/>
                    <a:pt x="9072" y="5311"/>
                    <a:pt x="8313" y="5962"/>
                  </a:cubicBezTo>
                  <a:lnTo>
                    <a:pt x="7174" y="6937"/>
                  </a:lnTo>
                  <a:cubicBezTo>
                    <a:pt x="6849" y="7227"/>
                    <a:pt x="6451" y="7498"/>
                    <a:pt x="6253" y="7896"/>
                  </a:cubicBezTo>
                  <a:cubicBezTo>
                    <a:pt x="6145" y="8130"/>
                    <a:pt x="6090" y="8366"/>
                    <a:pt x="6036" y="8600"/>
                  </a:cubicBezTo>
                  <a:lnTo>
                    <a:pt x="5873" y="9414"/>
                  </a:lnTo>
                  <a:cubicBezTo>
                    <a:pt x="5819" y="9720"/>
                    <a:pt x="5747" y="10028"/>
                    <a:pt x="5692" y="10335"/>
                  </a:cubicBezTo>
                  <a:cubicBezTo>
                    <a:pt x="5530" y="9269"/>
                    <a:pt x="5403" y="8185"/>
                    <a:pt x="5222" y="7118"/>
                  </a:cubicBezTo>
                  <a:cubicBezTo>
                    <a:pt x="6398" y="6070"/>
                    <a:pt x="7626" y="5094"/>
                    <a:pt x="8891" y="4173"/>
                  </a:cubicBezTo>
                  <a:cubicBezTo>
                    <a:pt x="10193" y="3233"/>
                    <a:pt x="11530" y="2347"/>
                    <a:pt x="12921" y="1552"/>
                  </a:cubicBezTo>
                  <a:cubicBezTo>
                    <a:pt x="13337" y="1299"/>
                    <a:pt x="13771" y="1046"/>
                    <a:pt x="14204" y="812"/>
                  </a:cubicBezTo>
                  <a:close/>
                  <a:moveTo>
                    <a:pt x="6614" y="7860"/>
                  </a:moveTo>
                  <a:cubicBezTo>
                    <a:pt x="7246" y="8094"/>
                    <a:pt x="7879" y="8257"/>
                    <a:pt x="8530" y="8419"/>
                  </a:cubicBezTo>
                  <a:cubicBezTo>
                    <a:pt x="8458" y="8492"/>
                    <a:pt x="8385" y="8547"/>
                    <a:pt x="8313" y="8619"/>
                  </a:cubicBezTo>
                  <a:lnTo>
                    <a:pt x="7933" y="8944"/>
                  </a:lnTo>
                  <a:cubicBezTo>
                    <a:pt x="7680" y="9197"/>
                    <a:pt x="7410" y="9431"/>
                    <a:pt x="7157" y="9684"/>
                  </a:cubicBezTo>
                  <a:cubicBezTo>
                    <a:pt x="6904" y="9920"/>
                    <a:pt x="6651" y="10173"/>
                    <a:pt x="6398" y="10407"/>
                  </a:cubicBezTo>
                  <a:cubicBezTo>
                    <a:pt x="6361" y="10462"/>
                    <a:pt x="6306" y="10498"/>
                    <a:pt x="6270" y="10552"/>
                  </a:cubicBezTo>
                  <a:lnTo>
                    <a:pt x="5837" y="10932"/>
                  </a:lnTo>
                  <a:lnTo>
                    <a:pt x="6108" y="9684"/>
                  </a:lnTo>
                  <a:lnTo>
                    <a:pt x="6270" y="8980"/>
                  </a:lnTo>
                  <a:cubicBezTo>
                    <a:pt x="6306" y="8745"/>
                    <a:pt x="6343" y="8510"/>
                    <a:pt x="6415" y="8294"/>
                  </a:cubicBezTo>
                  <a:cubicBezTo>
                    <a:pt x="6470" y="8149"/>
                    <a:pt x="6523" y="8004"/>
                    <a:pt x="6614" y="7860"/>
                  </a:cubicBezTo>
                  <a:close/>
                  <a:moveTo>
                    <a:pt x="15187" y="0"/>
                  </a:moveTo>
                  <a:cubicBezTo>
                    <a:pt x="15160" y="0"/>
                    <a:pt x="15132" y="10"/>
                    <a:pt x="15108" y="34"/>
                  </a:cubicBezTo>
                  <a:cubicBezTo>
                    <a:pt x="15089" y="53"/>
                    <a:pt x="15072" y="70"/>
                    <a:pt x="15036" y="89"/>
                  </a:cubicBezTo>
                  <a:cubicBezTo>
                    <a:pt x="14927" y="142"/>
                    <a:pt x="14836" y="197"/>
                    <a:pt x="14728" y="251"/>
                  </a:cubicBezTo>
                  <a:cubicBezTo>
                    <a:pt x="13897" y="576"/>
                    <a:pt x="13084" y="920"/>
                    <a:pt x="12253" y="1263"/>
                  </a:cubicBezTo>
                  <a:cubicBezTo>
                    <a:pt x="11313" y="1643"/>
                    <a:pt x="10354" y="1986"/>
                    <a:pt x="9397" y="2330"/>
                  </a:cubicBezTo>
                  <a:cubicBezTo>
                    <a:pt x="7518" y="2980"/>
                    <a:pt x="5584" y="3523"/>
                    <a:pt x="3632" y="3901"/>
                  </a:cubicBezTo>
                  <a:cubicBezTo>
                    <a:pt x="2511" y="4137"/>
                    <a:pt x="1355" y="4318"/>
                    <a:pt x="217" y="4426"/>
                  </a:cubicBezTo>
                  <a:cubicBezTo>
                    <a:pt x="109" y="4444"/>
                    <a:pt x="0" y="4588"/>
                    <a:pt x="109" y="4679"/>
                  </a:cubicBezTo>
                  <a:cubicBezTo>
                    <a:pt x="615" y="5113"/>
                    <a:pt x="1174" y="5456"/>
                    <a:pt x="1752" y="5763"/>
                  </a:cubicBezTo>
                  <a:cubicBezTo>
                    <a:pt x="2386" y="6125"/>
                    <a:pt x="3054" y="6414"/>
                    <a:pt x="3723" y="6703"/>
                  </a:cubicBezTo>
                  <a:cubicBezTo>
                    <a:pt x="4029" y="6829"/>
                    <a:pt x="4355" y="6956"/>
                    <a:pt x="4680" y="7082"/>
                  </a:cubicBezTo>
                  <a:cubicBezTo>
                    <a:pt x="4771" y="7209"/>
                    <a:pt x="4825" y="7371"/>
                    <a:pt x="4879" y="7516"/>
                  </a:cubicBezTo>
                  <a:cubicBezTo>
                    <a:pt x="4952" y="7788"/>
                    <a:pt x="4988" y="8077"/>
                    <a:pt x="5041" y="8347"/>
                  </a:cubicBezTo>
                  <a:cubicBezTo>
                    <a:pt x="5150" y="8980"/>
                    <a:pt x="5277" y="9595"/>
                    <a:pt x="5385" y="10209"/>
                  </a:cubicBezTo>
                  <a:cubicBezTo>
                    <a:pt x="5439" y="10571"/>
                    <a:pt x="5511" y="10913"/>
                    <a:pt x="5566" y="11275"/>
                  </a:cubicBezTo>
                  <a:cubicBezTo>
                    <a:pt x="5577" y="11331"/>
                    <a:pt x="5629" y="11352"/>
                    <a:pt x="5680" y="11352"/>
                  </a:cubicBezTo>
                  <a:cubicBezTo>
                    <a:pt x="5712" y="11352"/>
                    <a:pt x="5744" y="11344"/>
                    <a:pt x="5764" y="11330"/>
                  </a:cubicBezTo>
                  <a:lnTo>
                    <a:pt x="7446" y="9812"/>
                  </a:lnTo>
                  <a:cubicBezTo>
                    <a:pt x="7735" y="9559"/>
                    <a:pt x="8005" y="9306"/>
                    <a:pt x="8294" y="9053"/>
                  </a:cubicBezTo>
                  <a:cubicBezTo>
                    <a:pt x="8494" y="8853"/>
                    <a:pt x="8728" y="8583"/>
                    <a:pt x="9036" y="8547"/>
                  </a:cubicBezTo>
                  <a:cubicBezTo>
                    <a:pt x="9614" y="8691"/>
                    <a:pt x="10210" y="8817"/>
                    <a:pt x="10807" y="8944"/>
                  </a:cubicBezTo>
                  <a:cubicBezTo>
                    <a:pt x="11222" y="9016"/>
                    <a:pt x="11638" y="9089"/>
                    <a:pt x="12036" y="9161"/>
                  </a:cubicBezTo>
                  <a:cubicBezTo>
                    <a:pt x="12049" y="9163"/>
                    <a:pt x="12062" y="9164"/>
                    <a:pt x="12075" y="9164"/>
                  </a:cubicBezTo>
                  <a:cubicBezTo>
                    <a:pt x="12161" y="9164"/>
                    <a:pt x="12219" y="9111"/>
                    <a:pt x="12234" y="9016"/>
                  </a:cubicBezTo>
                  <a:cubicBezTo>
                    <a:pt x="12289" y="7769"/>
                    <a:pt x="12487" y="6540"/>
                    <a:pt x="12812" y="5347"/>
                  </a:cubicBezTo>
                  <a:cubicBezTo>
                    <a:pt x="13138" y="4173"/>
                    <a:pt x="13590" y="3053"/>
                    <a:pt x="14186" y="1986"/>
                  </a:cubicBezTo>
                  <a:cubicBezTo>
                    <a:pt x="14530" y="1371"/>
                    <a:pt x="14891" y="776"/>
                    <a:pt x="15306" y="215"/>
                  </a:cubicBezTo>
                  <a:lnTo>
                    <a:pt x="15306" y="197"/>
                  </a:lnTo>
                  <a:lnTo>
                    <a:pt x="15325" y="197"/>
                  </a:lnTo>
                  <a:lnTo>
                    <a:pt x="15325" y="161"/>
                  </a:lnTo>
                  <a:cubicBezTo>
                    <a:pt x="15342" y="106"/>
                    <a:pt x="15325" y="70"/>
                    <a:pt x="15270" y="34"/>
                  </a:cubicBezTo>
                  <a:cubicBezTo>
                    <a:pt x="15250" y="14"/>
                    <a:pt x="15220" y="0"/>
                    <a:pt x="15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468" name="Google Shape;468;p20"/>
          <p:cNvCxnSpPr>
            <a:stCxn id="469" idx="6"/>
            <a:endCxn id="470" idx="4"/>
          </p:cNvCxnSpPr>
          <p:nvPr/>
        </p:nvCxnSpPr>
        <p:spPr>
          <a:xfrm flipV="1">
            <a:off x="3773515" y="4498442"/>
            <a:ext cx="1029019" cy="1112031"/>
          </a:xfrm>
          <a:prstGeom prst="curvedConnector2">
            <a:avLst/>
          </a:prstGeom>
          <a:noFill/>
          <a:ln w="3810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20"/>
          <p:cNvCxnSpPr>
            <a:stCxn id="470" idx="6"/>
            <a:endCxn id="472" idx="4"/>
          </p:cNvCxnSpPr>
          <p:nvPr/>
        </p:nvCxnSpPr>
        <p:spPr>
          <a:xfrm>
            <a:off x="5244733" y="4056241"/>
            <a:ext cx="2555200" cy="606400"/>
          </a:xfrm>
          <a:prstGeom prst="curvedConnector4">
            <a:avLst>
              <a:gd name="adj1" fmla="val 41343"/>
              <a:gd name="adj2" fmla="val 152325"/>
            </a:avLst>
          </a:prstGeom>
          <a:noFill/>
          <a:ln w="3810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20"/>
          <p:cNvCxnSpPr>
            <a:stCxn id="472" idx="0"/>
            <a:endCxn id="474" idx="4"/>
          </p:cNvCxnSpPr>
          <p:nvPr/>
        </p:nvCxnSpPr>
        <p:spPr>
          <a:xfrm rot="16200000" flipV="1">
            <a:off x="6553255" y="2531561"/>
            <a:ext cx="898202" cy="1594756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475" name="Google Shape;475;p20"/>
          <p:cNvGrpSpPr/>
          <p:nvPr/>
        </p:nvGrpSpPr>
        <p:grpSpPr>
          <a:xfrm>
            <a:off x="262598" y="5168273"/>
            <a:ext cx="3510917" cy="884400"/>
            <a:chOff x="281073" y="3878145"/>
            <a:chExt cx="2633188" cy="663300"/>
          </a:xfrm>
        </p:grpSpPr>
        <p:sp>
          <p:nvSpPr>
            <p:cNvPr id="477" name="Google Shape;477;p20"/>
            <p:cNvSpPr txBox="1"/>
            <p:nvPr/>
          </p:nvSpPr>
          <p:spPr>
            <a:xfrm>
              <a:off x="281073" y="4157192"/>
              <a:ext cx="1939392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-US" sz="16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We Upload Our Data </a:t>
              </a:r>
              <a:endParaRPr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20"/>
            <p:cNvSpPr txBox="1"/>
            <p:nvPr/>
          </p:nvSpPr>
          <p:spPr>
            <a:xfrm>
              <a:off x="1009487" y="3917295"/>
              <a:ext cx="1289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667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1</a:t>
              </a:r>
              <a:endParaRPr sz="2667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250961" y="3878145"/>
              <a:ext cx="663300" cy="663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2272852" y="4020650"/>
              <a:ext cx="450825" cy="348113"/>
            </a:xfrm>
            <a:custGeom>
              <a:avLst/>
              <a:gdLst/>
              <a:ahLst/>
              <a:cxnLst/>
              <a:rect l="l" t="t" r="r" b="b"/>
              <a:pathLst>
                <a:path w="28385" h="21918" extrusionOk="0">
                  <a:moveTo>
                    <a:pt x="22901" y="7402"/>
                  </a:moveTo>
                  <a:cubicBezTo>
                    <a:pt x="22920" y="7402"/>
                    <a:pt x="22941" y="7422"/>
                    <a:pt x="22960" y="7422"/>
                  </a:cubicBezTo>
                  <a:cubicBezTo>
                    <a:pt x="22984" y="7421"/>
                    <a:pt x="23009" y="7420"/>
                    <a:pt x="23033" y="7420"/>
                  </a:cubicBezTo>
                  <a:cubicBezTo>
                    <a:pt x="24819" y="7420"/>
                    <a:pt x="24879" y="11547"/>
                    <a:pt x="22673" y="11547"/>
                  </a:cubicBezTo>
                  <a:cubicBezTo>
                    <a:pt x="22582" y="11547"/>
                    <a:pt x="22487" y="11540"/>
                    <a:pt x="22388" y="11525"/>
                  </a:cubicBezTo>
                  <a:cubicBezTo>
                    <a:pt x="22407" y="10539"/>
                    <a:pt x="22526" y="9553"/>
                    <a:pt x="22684" y="8585"/>
                  </a:cubicBezTo>
                  <a:cubicBezTo>
                    <a:pt x="22762" y="8191"/>
                    <a:pt x="22822" y="7796"/>
                    <a:pt x="22901" y="7402"/>
                  </a:cubicBezTo>
                  <a:close/>
                  <a:moveTo>
                    <a:pt x="6451" y="6712"/>
                  </a:moveTo>
                  <a:cubicBezTo>
                    <a:pt x="5839" y="7481"/>
                    <a:pt x="5642" y="8980"/>
                    <a:pt x="5584" y="9848"/>
                  </a:cubicBezTo>
                  <a:cubicBezTo>
                    <a:pt x="5445" y="11486"/>
                    <a:pt x="5820" y="13103"/>
                    <a:pt x="6391" y="14621"/>
                  </a:cubicBezTo>
                  <a:cubicBezTo>
                    <a:pt x="3946" y="14384"/>
                    <a:pt x="750" y="13161"/>
                    <a:pt x="1008" y="10203"/>
                  </a:cubicBezTo>
                  <a:cubicBezTo>
                    <a:pt x="1224" y="7599"/>
                    <a:pt x="4124" y="6928"/>
                    <a:pt x="6451" y="6712"/>
                  </a:cubicBezTo>
                  <a:close/>
                  <a:moveTo>
                    <a:pt x="25544" y="440"/>
                  </a:moveTo>
                  <a:lnTo>
                    <a:pt x="25544" y="440"/>
                  </a:lnTo>
                  <a:cubicBezTo>
                    <a:pt x="23039" y="3102"/>
                    <a:pt x="22310" y="7343"/>
                    <a:pt x="22052" y="10854"/>
                  </a:cubicBezTo>
                  <a:cubicBezTo>
                    <a:pt x="21915" y="12906"/>
                    <a:pt x="22052" y="15015"/>
                    <a:pt x="22783" y="16929"/>
                  </a:cubicBezTo>
                  <a:cubicBezTo>
                    <a:pt x="22901" y="17264"/>
                    <a:pt x="23039" y="17639"/>
                    <a:pt x="23217" y="17974"/>
                  </a:cubicBezTo>
                  <a:cubicBezTo>
                    <a:pt x="20198" y="16180"/>
                    <a:pt x="16787" y="15173"/>
                    <a:pt x="13276" y="14799"/>
                  </a:cubicBezTo>
                  <a:cubicBezTo>
                    <a:pt x="12279" y="14699"/>
                    <a:pt x="11285" y="14683"/>
                    <a:pt x="10292" y="14683"/>
                  </a:cubicBezTo>
                  <a:cubicBezTo>
                    <a:pt x="9808" y="14683"/>
                    <a:pt x="9324" y="14687"/>
                    <a:pt x="8840" y="14687"/>
                  </a:cubicBezTo>
                  <a:cubicBezTo>
                    <a:pt x="8156" y="14687"/>
                    <a:pt x="7472" y="14679"/>
                    <a:pt x="6786" y="14641"/>
                  </a:cubicBezTo>
                  <a:cubicBezTo>
                    <a:pt x="6294" y="13418"/>
                    <a:pt x="5939" y="12136"/>
                    <a:pt x="5918" y="10775"/>
                  </a:cubicBezTo>
                  <a:cubicBezTo>
                    <a:pt x="5899" y="10163"/>
                    <a:pt x="5939" y="9553"/>
                    <a:pt x="6057" y="8961"/>
                  </a:cubicBezTo>
                  <a:cubicBezTo>
                    <a:pt x="6115" y="8645"/>
                    <a:pt x="6194" y="8349"/>
                    <a:pt x="6294" y="8054"/>
                  </a:cubicBezTo>
                  <a:cubicBezTo>
                    <a:pt x="6530" y="7659"/>
                    <a:pt x="6649" y="7244"/>
                    <a:pt x="6649" y="6810"/>
                  </a:cubicBezTo>
                  <a:cubicBezTo>
                    <a:pt x="6680" y="6864"/>
                    <a:pt x="6741" y="6900"/>
                    <a:pt x="6802" y="6900"/>
                  </a:cubicBezTo>
                  <a:cubicBezTo>
                    <a:pt x="6855" y="6900"/>
                    <a:pt x="6908" y="6874"/>
                    <a:pt x="6944" y="6810"/>
                  </a:cubicBezTo>
                  <a:cubicBezTo>
                    <a:pt x="6964" y="6791"/>
                    <a:pt x="6964" y="6771"/>
                    <a:pt x="6964" y="6771"/>
                  </a:cubicBezTo>
                  <a:cubicBezTo>
                    <a:pt x="6983" y="6731"/>
                    <a:pt x="6983" y="6712"/>
                    <a:pt x="6983" y="6673"/>
                  </a:cubicBezTo>
                  <a:cubicBezTo>
                    <a:pt x="7240" y="6673"/>
                    <a:pt x="7496" y="6652"/>
                    <a:pt x="7733" y="6652"/>
                  </a:cubicBezTo>
                  <a:cubicBezTo>
                    <a:pt x="7892" y="6646"/>
                    <a:pt x="8053" y="6643"/>
                    <a:pt x="8213" y="6643"/>
                  </a:cubicBezTo>
                  <a:cubicBezTo>
                    <a:pt x="9018" y="6643"/>
                    <a:pt x="9838" y="6711"/>
                    <a:pt x="10647" y="6711"/>
                  </a:cubicBezTo>
                  <a:cubicBezTo>
                    <a:pt x="11619" y="6711"/>
                    <a:pt x="12575" y="6613"/>
                    <a:pt x="13473" y="6179"/>
                  </a:cubicBezTo>
                  <a:cubicBezTo>
                    <a:pt x="17476" y="4246"/>
                    <a:pt x="21126" y="1387"/>
                    <a:pt x="25544" y="440"/>
                  </a:cubicBezTo>
                  <a:close/>
                  <a:moveTo>
                    <a:pt x="25899" y="538"/>
                  </a:moveTo>
                  <a:cubicBezTo>
                    <a:pt x="27043" y="775"/>
                    <a:pt x="27517" y="3990"/>
                    <a:pt x="27693" y="4917"/>
                  </a:cubicBezTo>
                  <a:cubicBezTo>
                    <a:pt x="27951" y="6397"/>
                    <a:pt x="28009" y="7915"/>
                    <a:pt x="27970" y="9414"/>
                  </a:cubicBezTo>
                  <a:cubicBezTo>
                    <a:pt x="27911" y="10933"/>
                    <a:pt x="27753" y="12451"/>
                    <a:pt x="27496" y="13950"/>
                  </a:cubicBezTo>
                  <a:cubicBezTo>
                    <a:pt x="27378" y="14581"/>
                    <a:pt x="27260" y="15252"/>
                    <a:pt x="27062" y="15864"/>
                  </a:cubicBezTo>
                  <a:cubicBezTo>
                    <a:pt x="26905" y="16317"/>
                    <a:pt x="26747" y="16772"/>
                    <a:pt x="26510" y="17185"/>
                  </a:cubicBezTo>
                  <a:lnTo>
                    <a:pt x="26273" y="17600"/>
                  </a:lnTo>
                  <a:cubicBezTo>
                    <a:pt x="26000" y="18220"/>
                    <a:pt x="25668" y="18530"/>
                    <a:pt x="25274" y="18530"/>
                  </a:cubicBezTo>
                  <a:cubicBezTo>
                    <a:pt x="25016" y="18530"/>
                    <a:pt x="24731" y="18397"/>
                    <a:pt x="24419" y="18132"/>
                  </a:cubicBezTo>
                  <a:cubicBezTo>
                    <a:pt x="23414" y="17698"/>
                    <a:pt x="23375" y="17561"/>
                    <a:pt x="23039" y="16614"/>
                  </a:cubicBezTo>
                  <a:cubicBezTo>
                    <a:pt x="22920" y="16278"/>
                    <a:pt x="22841" y="15962"/>
                    <a:pt x="22744" y="15628"/>
                  </a:cubicBezTo>
                  <a:cubicBezTo>
                    <a:pt x="22546" y="14818"/>
                    <a:pt x="22447" y="14010"/>
                    <a:pt x="22388" y="13182"/>
                  </a:cubicBezTo>
                  <a:cubicBezTo>
                    <a:pt x="22368" y="12748"/>
                    <a:pt x="22368" y="12314"/>
                    <a:pt x="22368" y="11880"/>
                  </a:cubicBezTo>
                  <a:lnTo>
                    <a:pt x="22368" y="11880"/>
                  </a:lnTo>
                  <a:cubicBezTo>
                    <a:pt x="22462" y="11891"/>
                    <a:pt x="22554" y="11897"/>
                    <a:pt x="22642" y="11897"/>
                  </a:cubicBezTo>
                  <a:cubicBezTo>
                    <a:pt x="25255" y="11897"/>
                    <a:pt x="25362" y="7064"/>
                    <a:pt x="23067" y="7064"/>
                  </a:cubicBezTo>
                  <a:cubicBezTo>
                    <a:pt x="23032" y="7064"/>
                    <a:pt x="22996" y="7065"/>
                    <a:pt x="22960" y="7067"/>
                  </a:cubicBezTo>
                  <a:cubicBezTo>
                    <a:pt x="23454" y="4719"/>
                    <a:pt x="24203" y="2334"/>
                    <a:pt x="25879" y="598"/>
                  </a:cubicBezTo>
                  <a:cubicBezTo>
                    <a:pt x="25879" y="577"/>
                    <a:pt x="25899" y="558"/>
                    <a:pt x="25899" y="538"/>
                  </a:cubicBezTo>
                  <a:close/>
                  <a:moveTo>
                    <a:pt x="9371" y="15015"/>
                  </a:moveTo>
                  <a:cubicBezTo>
                    <a:pt x="9371" y="15036"/>
                    <a:pt x="9350" y="15075"/>
                    <a:pt x="9371" y="15115"/>
                  </a:cubicBezTo>
                  <a:cubicBezTo>
                    <a:pt x="9547" y="16317"/>
                    <a:pt x="9745" y="17521"/>
                    <a:pt x="9883" y="18723"/>
                  </a:cubicBezTo>
                  <a:cubicBezTo>
                    <a:pt x="9942" y="19157"/>
                    <a:pt x="10002" y="19591"/>
                    <a:pt x="10041" y="20025"/>
                  </a:cubicBezTo>
                  <a:cubicBezTo>
                    <a:pt x="10081" y="20222"/>
                    <a:pt x="10100" y="20420"/>
                    <a:pt x="10100" y="20617"/>
                  </a:cubicBezTo>
                  <a:cubicBezTo>
                    <a:pt x="9931" y="21193"/>
                    <a:pt x="9710" y="21484"/>
                    <a:pt x="9437" y="21484"/>
                  </a:cubicBezTo>
                  <a:cubicBezTo>
                    <a:pt x="9233" y="21484"/>
                    <a:pt x="9001" y="21321"/>
                    <a:pt x="8739" y="20993"/>
                  </a:cubicBezTo>
                  <a:cubicBezTo>
                    <a:pt x="7891" y="20440"/>
                    <a:pt x="7990" y="20380"/>
                    <a:pt x="8009" y="19512"/>
                  </a:cubicBezTo>
                  <a:cubicBezTo>
                    <a:pt x="8009" y="19020"/>
                    <a:pt x="8029" y="18507"/>
                    <a:pt x="8048" y="18013"/>
                  </a:cubicBezTo>
                  <a:cubicBezTo>
                    <a:pt x="8088" y="17008"/>
                    <a:pt x="8187" y="16002"/>
                    <a:pt x="8306" y="15015"/>
                  </a:cubicBezTo>
                  <a:close/>
                  <a:moveTo>
                    <a:pt x="26002" y="0"/>
                  </a:moveTo>
                  <a:cubicBezTo>
                    <a:pt x="25988" y="0"/>
                    <a:pt x="25973" y="2"/>
                    <a:pt x="25958" y="6"/>
                  </a:cubicBezTo>
                  <a:cubicBezTo>
                    <a:pt x="23375" y="459"/>
                    <a:pt x="21066" y="1663"/>
                    <a:pt x="18739" y="2846"/>
                  </a:cubicBezTo>
                  <a:cubicBezTo>
                    <a:pt x="17615" y="3418"/>
                    <a:pt x="16490" y="4009"/>
                    <a:pt x="15406" y="4640"/>
                  </a:cubicBezTo>
                  <a:cubicBezTo>
                    <a:pt x="13887" y="5508"/>
                    <a:pt x="12724" y="6318"/>
                    <a:pt x="10909" y="6337"/>
                  </a:cubicBezTo>
                  <a:cubicBezTo>
                    <a:pt x="10829" y="6338"/>
                    <a:pt x="10747" y="6338"/>
                    <a:pt x="10663" y="6338"/>
                  </a:cubicBezTo>
                  <a:cubicBezTo>
                    <a:pt x="9919" y="6338"/>
                    <a:pt x="9008" y="6302"/>
                    <a:pt x="8042" y="6302"/>
                  </a:cubicBezTo>
                  <a:cubicBezTo>
                    <a:pt x="4957" y="6302"/>
                    <a:pt x="1306" y="6673"/>
                    <a:pt x="692" y="9789"/>
                  </a:cubicBezTo>
                  <a:cubicBezTo>
                    <a:pt x="1" y="13359"/>
                    <a:pt x="3493" y="14562"/>
                    <a:pt x="6510" y="14897"/>
                  </a:cubicBezTo>
                  <a:lnTo>
                    <a:pt x="6510" y="14917"/>
                  </a:lnTo>
                  <a:cubicBezTo>
                    <a:pt x="6539" y="15003"/>
                    <a:pt x="6609" y="15038"/>
                    <a:pt x="6678" y="15038"/>
                  </a:cubicBezTo>
                  <a:cubicBezTo>
                    <a:pt x="6752" y="15038"/>
                    <a:pt x="6826" y="14998"/>
                    <a:pt x="6846" y="14936"/>
                  </a:cubicBezTo>
                  <a:cubicBezTo>
                    <a:pt x="7240" y="14976"/>
                    <a:pt x="7595" y="14996"/>
                    <a:pt x="7950" y="14996"/>
                  </a:cubicBezTo>
                  <a:lnTo>
                    <a:pt x="7950" y="15015"/>
                  </a:lnTo>
                  <a:cubicBezTo>
                    <a:pt x="7733" y="16811"/>
                    <a:pt x="7319" y="19078"/>
                    <a:pt x="7674" y="20874"/>
                  </a:cubicBezTo>
                  <a:cubicBezTo>
                    <a:pt x="7813" y="21602"/>
                    <a:pt x="8195" y="21918"/>
                    <a:pt x="8860" y="21918"/>
                  </a:cubicBezTo>
                  <a:cubicBezTo>
                    <a:pt x="8952" y="21918"/>
                    <a:pt x="9050" y="21912"/>
                    <a:pt x="9153" y="21900"/>
                  </a:cubicBezTo>
                  <a:cubicBezTo>
                    <a:pt x="9981" y="21800"/>
                    <a:pt x="10436" y="21445"/>
                    <a:pt x="10455" y="20617"/>
                  </a:cubicBezTo>
                  <a:cubicBezTo>
                    <a:pt x="10515" y="18802"/>
                    <a:pt x="10002" y="16790"/>
                    <a:pt x="9705" y="15015"/>
                  </a:cubicBezTo>
                  <a:lnTo>
                    <a:pt x="9705" y="15015"/>
                  </a:lnTo>
                  <a:cubicBezTo>
                    <a:pt x="14715" y="15036"/>
                    <a:pt x="19627" y="16002"/>
                    <a:pt x="23867" y="18802"/>
                  </a:cubicBezTo>
                  <a:lnTo>
                    <a:pt x="24045" y="18921"/>
                  </a:lnTo>
                  <a:cubicBezTo>
                    <a:pt x="24085" y="18941"/>
                    <a:pt x="24124" y="18960"/>
                    <a:pt x="24164" y="19000"/>
                  </a:cubicBezTo>
                  <a:cubicBezTo>
                    <a:pt x="24203" y="19020"/>
                    <a:pt x="24243" y="19020"/>
                    <a:pt x="24282" y="19020"/>
                  </a:cubicBezTo>
                  <a:cubicBezTo>
                    <a:pt x="24408" y="19062"/>
                    <a:pt x="24540" y="19082"/>
                    <a:pt x="24681" y="19082"/>
                  </a:cubicBezTo>
                  <a:cubicBezTo>
                    <a:pt x="24804" y="19082"/>
                    <a:pt x="24933" y="19067"/>
                    <a:pt x="25071" y="19039"/>
                  </a:cubicBezTo>
                  <a:cubicBezTo>
                    <a:pt x="26510" y="18684"/>
                    <a:pt x="27201" y="16732"/>
                    <a:pt x="27536" y="15489"/>
                  </a:cubicBezTo>
                  <a:cubicBezTo>
                    <a:pt x="28049" y="13537"/>
                    <a:pt x="28266" y="11426"/>
                    <a:pt x="28325" y="9414"/>
                  </a:cubicBezTo>
                  <a:cubicBezTo>
                    <a:pt x="28385" y="7383"/>
                    <a:pt x="28227" y="5332"/>
                    <a:pt x="27714" y="3339"/>
                  </a:cubicBezTo>
                  <a:cubicBezTo>
                    <a:pt x="27477" y="2452"/>
                    <a:pt x="27162" y="656"/>
                    <a:pt x="26155" y="262"/>
                  </a:cubicBezTo>
                  <a:cubicBezTo>
                    <a:pt x="26209" y="155"/>
                    <a:pt x="26133" y="0"/>
                    <a:pt x="26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2737605" y="4104589"/>
              <a:ext cx="25841" cy="105206"/>
            </a:xfrm>
            <a:custGeom>
              <a:avLst/>
              <a:gdLst/>
              <a:ahLst/>
              <a:cxnLst/>
              <a:rect l="l" t="t" r="r" b="b"/>
              <a:pathLst>
                <a:path w="1627" h="6624" extrusionOk="0">
                  <a:moveTo>
                    <a:pt x="243" y="0"/>
                  </a:moveTo>
                  <a:cubicBezTo>
                    <a:pt x="122" y="0"/>
                    <a:pt x="0" y="132"/>
                    <a:pt x="69" y="283"/>
                  </a:cubicBezTo>
                  <a:cubicBezTo>
                    <a:pt x="1056" y="2216"/>
                    <a:pt x="1272" y="4307"/>
                    <a:pt x="740" y="6398"/>
                  </a:cubicBezTo>
                  <a:cubicBezTo>
                    <a:pt x="704" y="6538"/>
                    <a:pt x="809" y="6623"/>
                    <a:pt x="911" y="6623"/>
                  </a:cubicBezTo>
                  <a:cubicBezTo>
                    <a:pt x="981" y="6623"/>
                    <a:pt x="1051" y="6584"/>
                    <a:pt x="1074" y="6496"/>
                  </a:cubicBezTo>
                  <a:cubicBezTo>
                    <a:pt x="1627" y="4307"/>
                    <a:pt x="1390" y="2117"/>
                    <a:pt x="385" y="86"/>
                  </a:cubicBezTo>
                  <a:cubicBezTo>
                    <a:pt x="349" y="26"/>
                    <a:pt x="296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2774897" y="4080146"/>
              <a:ext cx="41501" cy="194275"/>
            </a:xfrm>
            <a:custGeom>
              <a:avLst/>
              <a:gdLst/>
              <a:ahLst/>
              <a:cxnLst/>
              <a:rect l="l" t="t" r="r" b="b"/>
              <a:pathLst>
                <a:path w="2613" h="12232" extrusionOk="0">
                  <a:moveTo>
                    <a:pt x="240" y="0"/>
                  </a:moveTo>
                  <a:cubicBezTo>
                    <a:pt x="120" y="0"/>
                    <a:pt x="0" y="127"/>
                    <a:pt x="68" y="263"/>
                  </a:cubicBezTo>
                  <a:cubicBezTo>
                    <a:pt x="2021" y="3932"/>
                    <a:pt x="2237" y="8173"/>
                    <a:pt x="659" y="12019"/>
                  </a:cubicBezTo>
                  <a:cubicBezTo>
                    <a:pt x="612" y="12150"/>
                    <a:pt x="715" y="12231"/>
                    <a:pt x="827" y="12231"/>
                  </a:cubicBezTo>
                  <a:cubicBezTo>
                    <a:pt x="900" y="12231"/>
                    <a:pt x="976" y="12196"/>
                    <a:pt x="1014" y="12118"/>
                  </a:cubicBezTo>
                  <a:cubicBezTo>
                    <a:pt x="2613" y="8192"/>
                    <a:pt x="2376" y="3834"/>
                    <a:pt x="383" y="87"/>
                  </a:cubicBezTo>
                  <a:cubicBezTo>
                    <a:pt x="347" y="26"/>
                    <a:pt x="29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82" name="Google Shape;482;p20"/>
          <p:cNvGrpSpPr/>
          <p:nvPr/>
        </p:nvGrpSpPr>
        <p:grpSpPr>
          <a:xfrm>
            <a:off x="2000737" y="3579839"/>
            <a:ext cx="3243996" cy="918603"/>
            <a:chOff x="1500553" y="2684879"/>
            <a:chExt cx="2432997" cy="688952"/>
          </a:xfrm>
        </p:grpSpPr>
        <p:sp>
          <p:nvSpPr>
            <p:cNvPr id="483" name="Google Shape;483;p20"/>
            <p:cNvSpPr txBox="1"/>
            <p:nvPr/>
          </p:nvSpPr>
          <p:spPr>
            <a:xfrm>
              <a:off x="1500553" y="3044129"/>
              <a:ext cx="1914606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Our Data doesn’t have Nulls Or Duplicate Values</a:t>
              </a:r>
            </a:p>
          </p:txBody>
        </p:sp>
        <p:sp>
          <p:nvSpPr>
            <p:cNvPr id="484" name="Google Shape;484;p20"/>
            <p:cNvSpPr txBox="1"/>
            <p:nvPr/>
          </p:nvSpPr>
          <p:spPr>
            <a:xfrm>
              <a:off x="1923857" y="2684879"/>
              <a:ext cx="1289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667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2</a:t>
              </a:r>
              <a:endParaRPr sz="2667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3270250" y="2710531"/>
              <a:ext cx="663300" cy="663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3304834" y="2893066"/>
              <a:ext cx="594132" cy="298231"/>
            </a:xfrm>
            <a:custGeom>
              <a:avLst/>
              <a:gdLst/>
              <a:ahLst/>
              <a:cxnLst/>
              <a:rect l="l" t="t" r="r" b="b"/>
              <a:pathLst>
                <a:path w="37238" h="18692" extrusionOk="0">
                  <a:moveTo>
                    <a:pt x="11501" y="3985"/>
                  </a:moveTo>
                  <a:cubicBezTo>
                    <a:pt x="12987" y="3985"/>
                    <a:pt x="14476" y="4139"/>
                    <a:pt x="15899" y="4370"/>
                  </a:cubicBezTo>
                  <a:cubicBezTo>
                    <a:pt x="15228" y="5692"/>
                    <a:pt x="15031" y="7250"/>
                    <a:pt x="15504" y="8927"/>
                  </a:cubicBezTo>
                  <a:cubicBezTo>
                    <a:pt x="16077" y="10918"/>
                    <a:pt x="17339" y="12181"/>
                    <a:pt x="18917" y="12951"/>
                  </a:cubicBezTo>
                  <a:cubicBezTo>
                    <a:pt x="18878" y="12951"/>
                    <a:pt x="18857" y="12970"/>
                    <a:pt x="18818" y="13009"/>
                  </a:cubicBezTo>
                  <a:cubicBezTo>
                    <a:pt x="17358" y="14726"/>
                    <a:pt x="15149" y="14963"/>
                    <a:pt x="13019" y="15100"/>
                  </a:cubicBezTo>
                  <a:cubicBezTo>
                    <a:pt x="12991" y="15086"/>
                    <a:pt x="12959" y="15077"/>
                    <a:pt x="12926" y="15077"/>
                  </a:cubicBezTo>
                  <a:cubicBezTo>
                    <a:pt x="12865" y="15077"/>
                    <a:pt x="12801" y="15109"/>
                    <a:pt x="12763" y="15199"/>
                  </a:cubicBezTo>
                  <a:cubicBezTo>
                    <a:pt x="11914" y="17033"/>
                    <a:pt x="10160" y="18177"/>
                    <a:pt x="8167" y="18256"/>
                  </a:cubicBezTo>
                  <a:cubicBezTo>
                    <a:pt x="9113" y="17527"/>
                    <a:pt x="9902" y="16599"/>
                    <a:pt x="9568" y="15318"/>
                  </a:cubicBezTo>
                  <a:cubicBezTo>
                    <a:pt x="9547" y="15239"/>
                    <a:pt x="9508" y="15199"/>
                    <a:pt x="9450" y="15179"/>
                  </a:cubicBezTo>
                  <a:cubicBezTo>
                    <a:pt x="9415" y="15110"/>
                    <a:pt x="9351" y="15057"/>
                    <a:pt x="9257" y="15057"/>
                  </a:cubicBezTo>
                  <a:cubicBezTo>
                    <a:pt x="9243" y="15057"/>
                    <a:pt x="9228" y="15058"/>
                    <a:pt x="9213" y="15061"/>
                  </a:cubicBezTo>
                  <a:cubicBezTo>
                    <a:pt x="8694" y="15149"/>
                    <a:pt x="8156" y="15195"/>
                    <a:pt x="7613" y="15195"/>
                  </a:cubicBezTo>
                  <a:cubicBezTo>
                    <a:pt x="5597" y="15195"/>
                    <a:pt x="3519" y="14557"/>
                    <a:pt x="2152" y="13049"/>
                  </a:cubicBezTo>
                  <a:cubicBezTo>
                    <a:pt x="1" y="10682"/>
                    <a:pt x="1184" y="7823"/>
                    <a:pt x="3532" y="6166"/>
                  </a:cubicBezTo>
                  <a:cubicBezTo>
                    <a:pt x="5870" y="4538"/>
                    <a:pt x="8681" y="3985"/>
                    <a:pt x="11501" y="3985"/>
                  </a:cubicBezTo>
                  <a:close/>
                  <a:moveTo>
                    <a:pt x="24477" y="1"/>
                  </a:moveTo>
                  <a:cubicBezTo>
                    <a:pt x="23660" y="1"/>
                    <a:pt x="22864" y="59"/>
                    <a:pt x="22112" y="170"/>
                  </a:cubicBezTo>
                  <a:cubicBezTo>
                    <a:pt x="19607" y="544"/>
                    <a:pt x="17300" y="1945"/>
                    <a:pt x="16096" y="3976"/>
                  </a:cubicBezTo>
                  <a:lnTo>
                    <a:pt x="16077" y="3976"/>
                  </a:lnTo>
                  <a:cubicBezTo>
                    <a:pt x="14692" y="3743"/>
                    <a:pt x="13088" y="3576"/>
                    <a:pt x="11440" y="3576"/>
                  </a:cubicBezTo>
                  <a:cubicBezTo>
                    <a:pt x="7363" y="3576"/>
                    <a:pt x="3019" y="4600"/>
                    <a:pt x="1066" y="8197"/>
                  </a:cubicBezTo>
                  <a:cubicBezTo>
                    <a:pt x="80" y="10071"/>
                    <a:pt x="534" y="12102"/>
                    <a:pt x="2033" y="13543"/>
                  </a:cubicBezTo>
                  <a:cubicBezTo>
                    <a:pt x="3535" y="14997"/>
                    <a:pt x="5595" y="15628"/>
                    <a:pt x="7655" y="15628"/>
                  </a:cubicBezTo>
                  <a:cubicBezTo>
                    <a:pt x="8164" y="15628"/>
                    <a:pt x="8673" y="15589"/>
                    <a:pt x="9173" y="15515"/>
                  </a:cubicBezTo>
                  <a:lnTo>
                    <a:pt x="9173" y="15515"/>
                  </a:lnTo>
                  <a:cubicBezTo>
                    <a:pt x="9450" y="16817"/>
                    <a:pt x="8364" y="17625"/>
                    <a:pt x="7417" y="18276"/>
                  </a:cubicBezTo>
                  <a:cubicBezTo>
                    <a:pt x="7240" y="18395"/>
                    <a:pt x="7319" y="18650"/>
                    <a:pt x="7536" y="18671"/>
                  </a:cubicBezTo>
                  <a:cubicBezTo>
                    <a:pt x="7696" y="18685"/>
                    <a:pt x="7856" y="18691"/>
                    <a:pt x="8015" y="18691"/>
                  </a:cubicBezTo>
                  <a:cubicBezTo>
                    <a:pt x="10145" y="18691"/>
                    <a:pt x="12124" y="17479"/>
                    <a:pt x="13079" y="15534"/>
                  </a:cubicBezTo>
                  <a:cubicBezTo>
                    <a:pt x="15288" y="15376"/>
                    <a:pt x="17595" y="15100"/>
                    <a:pt x="19133" y="13306"/>
                  </a:cubicBezTo>
                  <a:cubicBezTo>
                    <a:pt x="19193" y="13227"/>
                    <a:pt x="19193" y="13128"/>
                    <a:pt x="19154" y="13069"/>
                  </a:cubicBezTo>
                  <a:lnTo>
                    <a:pt x="19154" y="13069"/>
                  </a:lnTo>
                  <a:cubicBezTo>
                    <a:pt x="20837" y="13806"/>
                    <a:pt x="22853" y="14033"/>
                    <a:pt x="24793" y="14033"/>
                  </a:cubicBezTo>
                  <a:cubicBezTo>
                    <a:pt x="25764" y="14033"/>
                    <a:pt x="26715" y="13976"/>
                    <a:pt x="27596" y="13898"/>
                  </a:cubicBezTo>
                  <a:cubicBezTo>
                    <a:pt x="28522" y="15613"/>
                    <a:pt x="30218" y="16717"/>
                    <a:pt x="32172" y="16915"/>
                  </a:cubicBezTo>
                  <a:cubicBezTo>
                    <a:pt x="32179" y="16916"/>
                    <a:pt x="32186" y="16916"/>
                    <a:pt x="32192" y="16916"/>
                  </a:cubicBezTo>
                  <a:cubicBezTo>
                    <a:pt x="32340" y="16916"/>
                    <a:pt x="32444" y="16711"/>
                    <a:pt x="32369" y="16580"/>
                  </a:cubicBezTo>
                  <a:cubicBezTo>
                    <a:pt x="31659" y="15613"/>
                    <a:pt x="31225" y="14529"/>
                    <a:pt x="31067" y="13345"/>
                  </a:cubicBezTo>
                  <a:cubicBezTo>
                    <a:pt x="31047" y="13207"/>
                    <a:pt x="30929" y="13138"/>
                    <a:pt x="30821" y="13138"/>
                  </a:cubicBezTo>
                  <a:cubicBezTo>
                    <a:pt x="30712" y="13138"/>
                    <a:pt x="30613" y="13207"/>
                    <a:pt x="30633" y="13345"/>
                  </a:cubicBezTo>
                  <a:cubicBezTo>
                    <a:pt x="30770" y="14469"/>
                    <a:pt x="31125" y="15476"/>
                    <a:pt x="31717" y="16422"/>
                  </a:cubicBezTo>
                  <a:cubicBezTo>
                    <a:pt x="30002" y="16107"/>
                    <a:pt x="28561" y="14982"/>
                    <a:pt x="27832" y="13364"/>
                  </a:cubicBezTo>
                  <a:cubicBezTo>
                    <a:pt x="27796" y="13292"/>
                    <a:pt x="27736" y="13262"/>
                    <a:pt x="27673" y="13262"/>
                  </a:cubicBezTo>
                  <a:cubicBezTo>
                    <a:pt x="27565" y="13262"/>
                    <a:pt x="27450" y="13351"/>
                    <a:pt x="27438" y="13464"/>
                  </a:cubicBezTo>
                  <a:cubicBezTo>
                    <a:pt x="26475" y="13550"/>
                    <a:pt x="25433" y="13624"/>
                    <a:pt x="24380" y="13624"/>
                  </a:cubicBezTo>
                  <a:cubicBezTo>
                    <a:pt x="21335" y="13624"/>
                    <a:pt x="18192" y="13003"/>
                    <a:pt x="16550" y="10248"/>
                  </a:cubicBezTo>
                  <a:cubicBezTo>
                    <a:pt x="14044" y="6047"/>
                    <a:pt x="17279" y="1550"/>
                    <a:pt x="21600" y="701"/>
                  </a:cubicBezTo>
                  <a:cubicBezTo>
                    <a:pt x="22539" y="517"/>
                    <a:pt x="23522" y="423"/>
                    <a:pt x="24517" y="423"/>
                  </a:cubicBezTo>
                  <a:cubicBezTo>
                    <a:pt x="27450" y="423"/>
                    <a:pt x="30480" y="1237"/>
                    <a:pt x="32763" y="2931"/>
                  </a:cubicBezTo>
                  <a:cubicBezTo>
                    <a:pt x="34460" y="4193"/>
                    <a:pt x="35801" y="6126"/>
                    <a:pt x="35801" y="8296"/>
                  </a:cubicBezTo>
                  <a:cubicBezTo>
                    <a:pt x="35801" y="10795"/>
                    <a:pt x="33953" y="12953"/>
                    <a:pt x="31419" y="12953"/>
                  </a:cubicBezTo>
                  <a:cubicBezTo>
                    <a:pt x="31374" y="12953"/>
                    <a:pt x="31329" y="12952"/>
                    <a:pt x="31283" y="12951"/>
                  </a:cubicBezTo>
                  <a:cubicBezTo>
                    <a:pt x="31007" y="12951"/>
                    <a:pt x="31007" y="13385"/>
                    <a:pt x="31283" y="13385"/>
                  </a:cubicBezTo>
                  <a:cubicBezTo>
                    <a:pt x="31335" y="13386"/>
                    <a:pt x="31386" y="13387"/>
                    <a:pt x="31436" y="13387"/>
                  </a:cubicBezTo>
                  <a:cubicBezTo>
                    <a:pt x="35776" y="13387"/>
                    <a:pt x="37238" y="8415"/>
                    <a:pt x="35307" y="5061"/>
                  </a:cubicBezTo>
                  <a:cubicBezTo>
                    <a:pt x="33233" y="1474"/>
                    <a:pt x="28593" y="1"/>
                    <a:pt x="24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3363453" y="3078224"/>
              <a:ext cx="161066" cy="11647"/>
            </a:xfrm>
            <a:custGeom>
              <a:avLst/>
              <a:gdLst/>
              <a:ahLst/>
              <a:cxnLst/>
              <a:rect l="l" t="t" r="r" b="b"/>
              <a:pathLst>
                <a:path w="10095" h="730" extrusionOk="0">
                  <a:moveTo>
                    <a:pt x="6429" y="1"/>
                  </a:moveTo>
                  <a:cubicBezTo>
                    <a:pt x="6015" y="1"/>
                    <a:pt x="5600" y="8"/>
                    <a:pt x="5184" y="24"/>
                  </a:cubicBezTo>
                  <a:cubicBezTo>
                    <a:pt x="4123" y="51"/>
                    <a:pt x="2874" y="307"/>
                    <a:pt x="1718" y="307"/>
                  </a:cubicBezTo>
                  <a:cubicBezTo>
                    <a:pt x="1240" y="307"/>
                    <a:pt x="777" y="263"/>
                    <a:pt x="351" y="142"/>
                  </a:cubicBezTo>
                  <a:cubicBezTo>
                    <a:pt x="329" y="135"/>
                    <a:pt x="308" y="132"/>
                    <a:pt x="288" y="132"/>
                  </a:cubicBezTo>
                  <a:cubicBezTo>
                    <a:pt x="78" y="132"/>
                    <a:pt x="0" y="485"/>
                    <a:pt x="253" y="557"/>
                  </a:cubicBezTo>
                  <a:cubicBezTo>
                    <a:pt x="692" y="684"/>
                    <a:pt x="1144" y="729"/>
                    <a:pt x="1601" y="729"/>
                  </a:cubicBezTo>
                  <a:cubicBezTo>
                    <a:pt x="2559" y="729"/>
                    <a:pt x="3539" y="531"/>
                    <a:pt x="4474" y="478"/>
                  </a:cubicBezTo>
                  <a:cubicBezTo>
                    <a:pt x="5087" y="444"/>
                    <a:pt x="5699" y="429"/>
                    <a:pt x="6309" y="429"/>
                  </a:cubicBezTo>
                  <a:cubicBezTo>
                    <a:pt x="7482" y="429"/>
                    <a:pt x="8650" y="485"/>
                    <a:pt x="9818" y="576"/>
                  </a:cubicBezTo>
                  <a:cubicBezTo>
                    <a:pt x="9825" y="576"/>
                    <a:pt x="9831" y="577"/>
                    <a:pt x="9837" y="577"/>
                  </a:cubicBezTo>
                  <a:cubicBezTo>
                    <a:pt x="10094" y="577"/>
                    <a:pt x="10088" y="162"/>
                    <a:pt x="9818" y="142"/>
                  </a:cubicBezTo>
                  <a:cubicBezTo>
                    <a:pt x="8691" y="55"/>
                    <a:pt x="7564" y="1"/>
                    <a:pt x="6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3377557" y="3031380"/>
              <a:ext cx="122104" cy="13578"/>
            </a:xfrm>
            <a:custGeom>
              <a:avLst/>
              <a:gdLst/>
              <a:ahLst/>
              <a:cxnLst/>
              <a:rect l="l" t="t" r="r" b="b"/>
              <a:pathLst>
                <a:path w="7653" h="851" extrusionOk="0">
                  <a:moveTo>
                    <a:pt x="7394" y="0"/>
                  </a:moveTo>
                  <a:cubicBezTo>
                    <a:pt x="7388" y="0"/>
                    <a:pt x="7383" y="1"/>
                    <a:pt x="7377" y="1"/>
                  </a:cubicBezTo>
                  <a:cubicBezTo>
                    <a:pt x="5010" y="140"/>
                    <a:pt x="2643" y="277"/>
                    <a:pt x="295" y="416"/>
                  </a:cubicBezTo>
                  <a:cubicBezTo>
                    <a:pt x="25" y="434"/>
                    <a:pt x="1" y="850"/>
                    <a:pt x="277" y="850"/>
                  </a:cubicBezTo>
                  <a:cubicBezTo>
                    <a:pt x="283" y="850"/>
                    <a:pt x="289" y="850"/>
                    <a:pt x="295" y="850"/>
                  </a:cubicBezTo>
                  <a:cubicBezTo>
                    <a:pt x="2643" y="711"/>
                    <a:pt x="5010" y="574"/>
                    <a:pt x="7377" y="435"/>
                  </a:cubicBezTo>
                  <a:cubicBezTo>
                    <a:pt x="7647" y="416"/>
                    <a:pt x="7653" y="0"/>
                    <a:pt x="73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3594066" y="3036039"/>
              <a:ext cx="219668" cy="10802"/>
            </a:xfrm>
            <a:custGeom>
              <a:avLst/>
              <a:gdLst/>
              <a:ahLst/>
              <a:cxnLst/>
              <a:rect l="l" t="t" r="r" b="b"/>
              <a:pathLst>
                <a:path w="13768" h="677" extrusionOk="0">
                  <a:moveTo>
                    <a:pt x="5794" y="1"/>
                  </a:moveTo>
                  <a:cubicBezTo>
                    <a:pt x="3961" y="1"/>
                    <a:pt x="2128" y="42"/>
                    <a:pt x="295" y="124"/>
                  </a:cubicBezTo>
                  <a:cubicBezTo>
                    <a:pt x="19" y="124"/>
                    <a:pt x="0" y="558"/>
                    <a:pt x="295" y="558"/>
                  </a:cubicBezTo>
                  <a:cubicBezTo>
                    <a:pt x="2128" y="476"/>
                    <a:pt x="3961" y="435"/>
                    <a:pt x="5794" y="435"/>
                  </a:cubicBezTo>
                  <a:cubicBezTo>
                    <a:pt x="8359" y="435"/>
                    <a:pt x="10925" y="515"/>
                    <a:pt x="13491" y="676"/>
                  </a:cubicBezTo>
                  <a:cubicBezTo>
                    <a:pt x="13768" y="676"/>
                    <a:pt x="13768" y="261"/>
                    <a:pt x="13491" y="242"/>
                  </a:cubicBezTo>
                  <a:cubicBezTo>
                    <a:pt x="10925" y="81"/>
                    <a:pt x="8359" y="1"/>
                    <a:pt x="5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3605697" y="2981664"/>
              <a:ext cx="213079" cy="9461"/>
            </a:xfrm>
            <a:custGeom>
              <a:avLst/>
              <a:gdLst/>
              <a:ahLst/>
              <a:cxnLst/>
              <a:rect l="l" t="t" r="r" b="b"/>
              <a:pathLst>
                <a:path w="13355" h="593" extrusionOk="0">
                  <a:moveTo>
                    <a:pt x="13039" y="1"/>
                  </a:moveTo>
                  <a:cubicBezTo>
                    <a:pt x="8778" y="1"/>
                    <a:pt x="4537" y="60"/>
                    <a:pt x="276" y="158"/>
                  </a:cubicBezTo>
                  <a:cubicBezTo>
                    <a:pt x="0" y="158"/>
                    <a:pt x="0" y="592"/>
                    <a:pt x="276" y="592"/>
                  </a:cubicBezTo>
                  <a:cubicBezTo>
                    <a:pt x="4379" y="494"/>
                    <a:pt x="8481" y="434"/>
                    <a:pt x="12584" y="434"/>
                  </a:cubicBezTo>
                  <a:cubicBezTo>
                    <a:pt x="12628" y="507"/>
                    <a:pt x="12702" y="557"/>
                    <a:pt x="12784" y="557"/>
                  </a:cubicBezTo>
                  <a:cubicBezTo>
                    <a:pt x="12816" y="557"/>
                    <a:pt x="12848" y="550"/>
                    <a:pt x="12881" y="534"/>
                  </a:cubicBezTo>
                  <a:cubicBezTo>
                    <a:pt x="12979" y="494"/>
                    <a:pt x="13057" y="455"/>
                    <a:pt x="13157" y="416"/>
                  </a:cubicBezTo>
                  <a:cubicBezTo>
                    <a:pt x="13354" y="316"/>
                    <a:pt x="13236" y="1"/>
                    <a:pt x="13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90" name="Google Shape;490;p20"/>
          <p:cNvGrpSpPr/>
          <p:nvPr/>
        </p:nvGrpSpPr>
        <p:grpSpPr>
          <a:xfrm>
            <a:off x="3537974" y="1985470"/>
            <a:ext cx="3109204" cy="904336"/>
            <a:chOff x="2516303" y="1614686"/>
            <a:chExt cx="2331903" cy="678252"/>
          </a:xfrm>
        </p:grpSpPr>
        <p:sp>
          <p:nvSpPr>
            <p:cNvPr id="491" name="Google Shape;491;p20"/>
            <p:cNvSpPr txBox="1"/>
            <p:nvPr/>
          </p:nvSpPr>
          <p:spPr>
            <a:xfrm>
              <a:off x="2516303" y="2000438"/>
              <a:ext cx="1677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-US" sz="16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We apply encoding On String Columns</a:t>
              </a:r>
              <a:endParaRPr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2" name="Google Shape;492;p20"/>
            <p:cNvSpPr txBox="1"/>
            <p:nvPr/>
          </p:nvSpPr>
          <p:spPr>
            <a:xfrm>
              <a:off x="2903891" y="1614686"/>
              <a:ext cx="1289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667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4</a:t>
              </a:r>
              <a:endParaRPr sz="2667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4184906" y="1622162"/>
              <a:ext cx="663300" cy="663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98" name="Google Shape;498;p20"/>
          <p:cNvGrpSpPr/>
          <p:nvPr/>
        </p:nvGrpSpPr>
        <p:grpSpPr>
          <a:xfrm>
            <a:off x="7357534" y="3778040"/>
            <a:ext cx="3527711" cy="918876"/>
            <a:chOff x="5518150" y="2833531"/>
            <a:chExt cx="2645783" cy="689157"/>
          </a:xfrm>
        </p:grpSpPr>
        <p:sp>
          <p:nvSpPr>
            <p:cNvPr id="499" name="Google Shape;499;p20"/>
            <p:cNvSpPr txBox="1"/>
            <p:nvPr/>
          </p:nvSpPr>
          <p:spPr>
            <a:xfrm>
              <a:off x="6376274" y="3230188"/>
              <a:ext cx="1787659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Our Data doesn’t have any Outliers Value </a:t>
              </a:r>
              <a:endParaRPr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0" name="Google Shape;500;p20"/>
            <p:cNvSpPr txBox="1"/>
            <p:nvPr/>
          </p:nvSpPr>
          <p:spPr>
            <a:xfrm>
              <a:off x="6376274" y="2834898"/>
              <a:ext cx="1289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667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3</a:t>
              </a:r>
              <a:endParaRPr sz="2667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5518150" y="2833531"/>
              <a:ext cx="663300" cy="663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5625977" y="3016076"/>
              <a:ext cx="447646" cy="298211"/>
            </a:xfrm>
            <a:custGeom>
              <a:avLst/>
              <a:gdLst/>
              <a:ahLst/>
              <a:cxnLst/>
              <a:rect l="l" t="t" r="r" b="b"/>
              <a:pathLst>
                <a:path w="31184" h="20774" extrusionOk="0">
                  <a:moveTo>
                    <a:pt x="5828" y="545"/>
                  </a:moveTo>
                  <a:cubicBezTo>
                    <a:pt x="6599" y="545"/>
                    <a:pt x="7301" y="582"/>
                    <a:pt x="7771" y="582"/>
                  </a:cubicBezTo>
                  <a:cubicBezTo>
                    <a:pt x="9566" y="582"/>
                    <a:pt x="11361" y="603"/>
                    <a:pt x="13155" y="642"/>
                  </a:cubicBezTo>
                  <a:cubicBezTo>
                    <a:pt x="16450" y="721"/>
                    <a:pt x="19743" y="858"/>
                    <a:pt x="23038" y="997"/>
                  </a:cubicBezTo>
                  <a:cubicBezTo>
                    <a:pt x="23286" y="1007"/>
                    <a:pt x="23544" y="1010"/>
                    <a:pt x="23808" y="1010"/>
                  </a:cubicBezTo>
                  <a:cubicBezTo>
                    <a:pt x="24108" y="1010"/>
                    <a:pt x="24416" y="1007"/>
                    <a:pt x="24726" y="1007"/>
                  </a:cubicBezTo>
                  <a:cubicBezTo>
                    <a:pt x="26762" y="1007"/>
                    <a:pt x="28907" y="1158"/>
                    <a:pt x="29705" y="3443"/>
                  </a:cubicBezTo>
                  <a:lnTo>
                    <a:pt x="29705" y="3482"/>
                  </a:lnTo>
                  <a:cubicBezTo>
                    <a:pt x="21597" y="3404"/>
                    <a:pt x="13471" y="3344"/>
                    <a:pt x="5345" y="3304"/>
                  </a:cubicBezTo>
                  <a:cubicBezTo>
                    <a:pt x="5049" y="3265"/>
                    <a:pt x="4753" y="3206"/>
                    <a:pt x="4437" y="3167"/>
                  </a:cubicBezTo>
                  <a:cubicBezTo>
                    <a:pt x="4416" y="3160"/>
                    <a:pt x="4395" y="3156"/>
                    <a:pt x="4374" y="3156"/>
                  </a:cubicBezTo>
                  <a:cubicBezTo>
                    <a:pt x="4278" y="3156"/>
                    <a:pt x="4190" y="3224"/>
                    <a:pt x="4142" y="3304"/>
                  </a:cubicBezTo>
                  <a:cubicBezTo>
                    <a:pt x="3214" y="3304"/>
                    <a:pt x="2307" y="3285"/>
                    <a:pt x="1381" y="3285"/>
                  </a:cubicBezTo>
                  <a:cubicBezTo>
                    <a:pt x="1302" y="2970"/>
                    <a:pt x="1281" y="2673"/>
                    <a:pt x="1321" y="2436"/>
                  </a:cubicBezTo>
                  <a:cubicBezTo>
                    <a:pt x="1341" y="2417"/>
                    <a:pt x="1341" y="2397"/>
                    <a:pt x="1360" y="2378"/>
                  </a:cubicBezTo>
                  <a:cubicBezTo>
                    <a:pt x="1439" y="2278"/>
                    <a:pt x="1460" y="2181"/>
                    <a:pt x="1400" y="2081"/>
                  </a:cubicBezTo>
                  <a:cubicBezTo>
                    <a:pt x="1895" y="746"/>
                    <a:pt x="4045" y="545"/>
                    <a:pt x="5828" y="545"/>
                  </a:cubicBezTo>
                  <a:close/>
                  <a:moveTo>
                    <a:pt x="3419" y="3838"/>
                  </a:moveTo>
                  <a:cubicBezTo>
                    <a:pt x="4048" y="3856"/>
                    <a:pt x="4658" y="3856"/>
                    <a:pt x="5286" y="3856"/>
                  </a:cubicBezTo>
                  <a:cubicBezTo>
                    <a:pt x="5365" y="3877"/>
                    <a:pt x="5444" y="3877"/>
                    <a:pt x="5523" y="3896"/>
                  </a:cubicBezTo>
                  <a:cubicBezTo>
                    <a:pt x="5197" y="3886"/>
                    <a:pt x="4866" y="3882"/>
                    <a:pt x="4536" y="3882"/>
                  </a:cubicBezTo>
                  <a:cubicBezTo>
                    <a:pt x="4206" y="3882"/>
                    <a:pt x="3876" y="3886"/>
                    <a:pt x="3550" y="3896"/>
                  </a:cubicBezTo>
                  <a:cubicBezTo>
                    <a:pt x="3514" y="3859"/>
                    <a:pt x="3459" y="3840"/>
                    <a:pt x="3419" y="3838"/>
                  </a:cubicBezTo>
                  <a:close/>
                  <a:moveTo>
                    <a:pt x="10257" y="3877"/>
                  </a:moveTo>
                  <a:cubicBezTo>
                    <a:pt x="10197" y="3935"/>
                    <a:pt x="10157" y="4014"/>
                    <a:pt x="10178" y="4093"/>
                  </a:cubicBezTo>
                  <a:cubicBezTo>
                    <a:pt x="9902" y="4054"/>
                    <a:pt x="9605" y="4014"/>
                    <a:pt x="9329" y="3956"/>
                  </a:cubicBezTo>
                  <a:cubicBezTo>
                    <a:pt x="9310" y="3935"/>
                    <a:pt x="9289" y="3896"/>
                    <a:pt x="9250" y="3877"/>
                  </a:cubicBezTo>
                  <a:close/>
                  <a:moveTo>
                    <a:pt x="2268" y="3699"/>
                  </a:moveTo>
                  <a:lnTo>
                    <a:pt x="2268" y="3699"/>
                  </a:lnTo>
                  <a:cubicBezTo>
                    <a:pt x="2209" y="3778"/>
                    <a:pt x="2170" y="3877"/>
                    <a:pt x="2149" y="3935"/>
                  </a:cubicBezTo>
                  <a:lnTo>
                    <a:pt x="2130" y="4035"/>
                  </a:lnTo>
                  <a:cubicBezTo>
                    <a:pt x="1913" y="4035"/>
                    <a:pt x="1657" y="4074"/>
                    <a:pt x="1400" y="4114"/>
                  </a:cubicBezTo>
                  <a:cubicBezTo>
                    <a:pt x="1400" y="4074"/>
                    <a:pt x="1360" y="4074"/>
                    <a:pt x="1360" y="4054"/>
                  </a:cubicBezTo>
                  <a:cubicBezTo>
                    <a:pt x="1315" y="3963"/>
                    <a:pt x="1228" y="3922"/>
                    <a:pt x="1137" y="3922"/>
                  </a:cubicBezTo>
                  <a:cubicBezTo>
                    <a:pt x="1031" y="3922"/>
                    <a:pt x="921" y="3978"/>
                    <a:pt x="868" y="4074"/>
                  </a:cubicBezTo>
                  <a:cubicBezTo>
                    <a:pt x="887" y="3975"/>
                    <a:pt x="887" y="3896"/>
                    <a:pt x="887" y="3817"/>
                  </a:cubicBezTo>
                  <a:cubicBezTo>
                    <a:pt x="907" y="3817"/>
                    <a:pt x="926" y="3837"/>
                    <a:pt x="947" y="3837"/>
                  </a:cubicBezTo>
                  <a:cubicBezTo>
                    <a:pt x="1381" y="3837"/>
                    <a:pt x="1834" y="3719"/>
                    <a:pt x="2268" y="3699"/>
                  </a:cubicBezTo>
                  <a:close/>
                  <a:moveTo>
                    <a:pt x="16056" y="3916"/>
                  </a:moveTo>
                  <a:cubicBezTo>
                    <a:pt x="17731" y="3935"/>
                    <a:pt x="19388" y="3935"/>
                    <a:pt x="21045" y="3956"/>
                  </a:cubicBezTo>
                  <a:cubicBezTo>
                    <a:pt x="20987" y="3995"/>
                    <a:pt x="20947" y="4054"/>
                    <a:pt x="20927" y="4133"/>
                  </a:cubicBezTo>
                  <a:cubicBezTo>
                    <a:pt x="19901" y="4093"/>
                    <a:pt x="18875" y="4074"/>
                    <a:pt x="17850" y="4054"/>
                  </a:cubicBezTo>
                  <a:cubicBezTo>
                    <a:pt x="17258" y="4014"/>
                    <a:pt x="16666" y="3956"/>
                    <a:pt x="16056" y="3916"/>
                  </a:cubicBezTo>
                  <a:close/>
                  <a:moveTo>
                    <a:pt x="21342" y="3956"/>
                  </a:moveTo>
                  <a:lnTo>
                    <a:pt x="21342" y="3956"/>
                  </a:lnTo>
                  <a:cubicBezTo>
                    <a:pt x="22131" y="3975"/>
                    <a:pt x="22899" y="3975"/>
                    <a:pt x="23669" y="3975"/>
                  </a:cubicBezTo>
                  <a:lnTo>
                    <a:pt x="21716" y="4093"/>
                  </a:lnTo>
                  <a:cubicBezTo>
                    <a:pt x="21657" y="4114"/>
                    <a:pt x="21618" y="4133"/>
                    <a:pt x="21578" y="4153"/>
                  </a:cubicBezTo>
                  <a:lnTo>
                    <a:pt x="21518" y="4153"/>
                  </a:lnTo>
                  <a:cubicBezTo>
                    <a:pt x="21479" y="4093"/>
                    <a:pt x="21439" y="4054"/>
                    <a:pt x="21381" y="3995"/>
                  </a:cubicBezTo>
                  <a:cubicBezTo>
                    <a:pt x="21381" y="3975"/>
                    <a:pt x="21360" y="3975"/>
                    <a:pt x="21342" y="3956"/>
                  </a:cubicBezTo>
                  <a:close/>
                  <a:moveTo>
                    <a:pt x="10631" y="3877"/>
                  </a:moveTo>
                  <a:cubicBezTo>
                    <a:pt x="11124" y="3877"/>
                    <a:pt x="11598" y="3896"/>
                    <a:pt x="12071" y="3896"/>
                  </a:cubicBezTo>
                  <a:lnTo>
                    <a:pt x="12071" y="3995"/>
                  </a:lnTo>
                  <a:lnTo>
                    <a:pt x="11598" y="3995"/>
                  </a:lnTo>
                  <a:cubicBezTo>
                    <a:pt x="11380" y="3995"/>
                    <a:pt x="11282" y="4290"/>
                    <a:pt x="11380" y="4448"/>
                  </a:cubicBezTo>
                  <a:lnTo>
                    <a:pt x="11124" y="4448"/>
                  </a:lnTo>
                  <a:cubicBezTo>
                    <a:pt x="11124" y="4350"/>
                    <a:pt x="11065" y="4251"/>
                    <a:pt x="10946" y="4232"/>
                  </a:cubicBezTo>
                  <a:lnTo>
                    <a:pt x="10927" y="4232"/>
                  </a:lnTo>
                  <a:lnTo>
                    <a:pt x="10691" y="3935"/>
                  </a:lnTo>
                  <a:lnTo>
                    <a:pt x="10631" y="3877"/>
                  </a:lnTo>
                  <a:close/>
                  <a:moveTo>
                    <a:pt x="5147" y="4843"/>
                  </a:moveTo>
                  <a:cubicBezTo>
                    <a:pt x="5168" y="4903"/>
                    <a:pt x="5207" y="4961"/>
                    <a:pt x="5226" y="5021"/>
                  </a:cubicBezTo>
                  <a:cubicBezTo>
                    <a:pt x="5010" y="5000"/>
                    <a:pt x="4813" y="5000"/>
                    <a:pt x="4595" y="4981"/>
                  </a:cubicBezTo>
                  <a:lnTo>
                    <a:pt x="4537" y="4922"/>
                  </a:lnTo>
                  <a:lnTo>
                    <a:pt x="4537" y="4843"/>
                  </a:lnTo>
                  <a:close/>
                  <a:moveTo>
                    <a:pt x="11795" y="5218"/>
                  </a:moveTo>
                  <a:cubicBezTo>
                    <a:pt x="11893" y="5237"/>
                    <a:pt x="12011" y="5237"/>
                    <a:pt x="12111" y="5237"/>
                  </a:cubicBezTo>
                  <a:cubicBezTo>
                    <a:pt x="12268" y="5277"/>
                    <a:pt x="12445" y="5316"/>
                    <a:pt x="12603" y="5355"/>
                  </a:cubicBezTo>
                  <a:cubicBezTo>
                    <a:pt x="12624" y="5376"/>
                    <a:pt x="12624" y="5395"/>
                    <a:pt x="12642" y="5434"/>
                  </a:cubicBezTo>
                  <a:cubicBezTo>
                    <a:pt x="12366" y="5376"/>
                    <a:pt x="12071" y="5336"/>
                    <a:pt x="11795" y="5277"/>
                  </a:cubicBezTo>
                  <a:lnTo>
                    <a:pt x="11795" y="5218"/>
                  </a:lnTo>
                  <a:close/>
                  <a:moveTo>
                    <a:pt x="22741" y="5710"/>
                  </a:moveTo>
                  <a:cubicBezTo>
                    <a:pt x="22880" y="5710"/>
                    <a:pt x="23017" y="5731"/>
                    <a:pt x="23175" y="5731"/>
                  </a:cubicBezTo>
                  <a:cubicBezTo>
                    <a:pt x="23175" y="5789"/>
                    <a:pt x="23196" y="5829"/>
                    <a:pt x="23215" y="5868"/>
                  </a:cubicBezTo>
                  <a:lnTo>
                    <a:pt x="22860" y="5868"/>
                  </a:lnTo>
                  <a:cubicBezTo>
                    <a:pt x="22820" y="5810"/>
                    <a:pt x="22781" y="5750"/>
                    <a:pt x="22741" y="5710"/>
                  </a:cubicBezTo>
                  <a:close/>
                  <a:moveTo>
                    <a:pt x="1755" y="5613"/>
                  </a:moveTo>
                  <a:cubicBezTo>
                    <a:pt x="1913" y="5868"/>
                    <a:pt x="2091" y="6144"/>
                    <a:pt x="2249" y="6402"/>
                  </a:cubicBezTo>
                  <a:cubicBezTo>
                    <a:pt x="1991" y="6165"/>
                    <a:pt x="1715" y="5947"/>
                    <a:pt x="1460" y="5710"/>
                  </a:cubicBezTo>
                  <a:cubicBezTo>
                    <a:pt x="1539" y="5671"/>
                    <a:pt x="1657" y="5632"/>
                    <a:pt x="1755" y="5613"/>
                  </a:cubicBezTo>
                  <a:close/>
                  <a:moveTo>
                    <a:pt x="907" y="6144"/>
                  </a:moveTo>
                  <a:cubicBezTo>
                    <a:pt x="1005" y="6302"/>
                    <a:pt x="1105" y="6441"/>
                    <a:pt x="1203" y="6578"/>
                  </a:cubicBezTo>
                  <a:cubicBezTo>
                    <a:pt x="1065" y="6499"/>
                    <a:pt x="926" y="6421"/>
                    <a:pt x="789" y="6323"/>
                  </a:cubicBezTo>
                  <a:lnTo>
                    <a:pt x="789" y="6244"/>
                  </a:lnTo>
                  <a:cubicBezTo>
                    <a:pt x="829" y="6223"/>
                    <a:pt x="868" y="6204"/>
                    <a:pt x="907" y="6144"/>
                  </a:cubicBezTo>
                  <a:close/>
                  <a:moveTo>
                    <a:pt x="12051" y="6657"/>
                  </a:moveTo>
                  <a:cubicBezTo>
                    <a:pt x="12111" y="6678"/>
                    <a:pt x="12169" y="6678"/>
                    <a:pt x="12248" y="6678"/>
                  </a:cubicBezTo>
                  <a:cubicBezTo>
                    <a:pt x="12366" y="6815"/>
                    <a:pt x="12466" y="6954"/>
                    <a:pt x="12584" y="7072"/>
                  </a:cubicBezTo>
                  <a:lnTo>
                    <a:pt x="12248" y="7091"/>
                  </a:lnTo>
                  <a:lnTo>
                    <a:pt x="12051" y="6657"/>
                  </a:lnTo>
                  <a:close/>
                  <a:moveTo>
                    <a:pt x="24774" y="7170"/>
                  </a:moveTo>
                  <a:cubicBezTo>
                    <a:pt x="24792" y="7209"/>
                    <a:pt x="24832" y="7249"/>
                    <a:pt x="24852" y="7288"/>
                  </a:cubicBezTo>
                  <a:cubicBezTo>
                    <a:pt x="24655" y="7288"/>
                    <a:pt x="24477" y="7309"/>
                    <a:pt x="24280" y="7309"/>
                  </a:cubicBezTo>
                  <a:cubicBezTo>
                    <a:pt x="24261" y="7269"/>
                    <a:pt x="24261" y="7230"/>
                    <a:pt x="24240" y="7191"/>
                  </a:cubicBezTo>
                  <a:cubicBezTo>
                    <a:pt x="24419" y="7191"/>
                    <a:pt x="24595" y="7170"/>
                    <a:pt x="24774" y="7170"/>
                  </a:cubicBezTo>
                  <a:close/>
                  <a:moveTo>
                    <a:pt x="23254" y="7230"/>
                  </a:moveTo>
                  <a:lnTo>
                    <a:pt x="23333" y="7348"/>
                  </a:lnTo>
                  <a:lnTo>
                    <a:pt x="22762" y="7348"/>
                  </a:lnTo>
                  <a:cubicBezTo>
                    <a:pt x="22741" y="7328"/>
                    <a:pt x="22741" y="7288"/>
                    <a:pt x="22722" y="7249"/>
                  </a:cubicBezTo>
                  <a:lnTo>
                    <a:pt x="23254" y="7230"/>
                  </a:lnTo>
                  <a:close/>
                  <a:moveTo>
                    <a:pt x="10691" y="6480"/>
                  </a:moveTo>
                  <a:cubicBezTo>
                    <a:pt x="10710" y="6480"/>
                    <a:pt x="10730" y="6480"/>
                    <a:pt x="10769" y="6499"/>
                  </a:cubicBezTo>
                  <a:cubicBezTo>
                    <a:pt x="10946" y="6717"/>
                    <a:pt x="11143" y="6933"/>
                    <a:pt x="11341" y="7170"/>
                  </a:cubicBezTo>
                  <a:cubicBezTo>
                    <a:pt x="11143" y="7288"/>
                    <a:pt x="11203" y="7643"/>
                    <a:pt x="11480" y="7664"/>
                  </a:cubicBezTo>
                  <a:cubicBezTo>
                    <a:pt x="11577" y="7683"/>
                    <a:pt x="11677" y="7683"/>
                    <a:pt x="11775" y="7683"/>
                  </a:cubicBezTo>
                  <a:cubicBezTo>
                    <a:pt x="11795" y="7703"/>
                    <a:pt x="11814" y="7722"/>
                    <a:pt x="11814" y="7743"/>
                  </a:cubicBezTo>
                  <a:cubicBezTo>
                    <a:pt x="11617" y="7703"/>
                    <a:pt x="11401" y="7664"/>
                    <a:pt x="11203" y="7624"/>
                  </a:cubicBezTo>
                  <a:cubicBezTo>
                    <a:pt x="11025" y="7309"/>
                    <a:pt x="10867" y="6973"/>
                    <a:pt x="10691" y="6657"/>
                  </a:cubicBezTo>
                  <a:cubicBezTo>
                    <a:pt x="10710" y="6599"/>
                    <a:pt x="10710" y="6539"/>
                    <a:pt x="10691" y="6480"/>
                  </a:cubicBezTo>
                  <a:close/>
                  <a:moveTo>
                    <a:pt x="27574" y="7367"/>
                  </a:moveTo>
                  <a:cubicBezTo>
                    <a:pt x="27672" y="7486"/>
                    <a:pt x="27772" y="7624"/>
                    <a:pt x="27869" y="7743"/>
                  </a:cubicBezTo>
                  <a:cubicBezTo>
                    <a:pt x="27672" y="7624"/>
                    <a:pt x="27456" y="7525"/>
                    <a:pt x="27259" y="7427"/>
                  </a:cubicBezTo>
                  <a:cubicBezTo>
                    <a:pt x="27238" y="7407"/>
                    <a:pt x="27219" y="7388"/>
                    <a:pt x="27219" y="7367"/>
                  </a:cubicBezTo>
                  <a:close/>
                  <a:moveTo>
                    <a:pt x="3117" y="6836"/>
                  </a:moveTo>
                  <a:lnTo>
                    <a:pt x="3117" y="6836"/>
                  </a:lnTo>
                  <a:cubicBezTo>
                    <a:pt x="3393" y="7151"/>
                    <a:pt x="3688" y="7446"/>
                    <a:pt x="3964" y="7762"/>
                  </a:cubicBezTo>
                  <a:cubicBezTo>
                    <a:pt x="3827" y="7743"/>
                    <a:pt x="3708" y="7722"/>
                    <a:pt x="3569" y="7703"/>
                  </a:cubicBezTo>
                  <a:cubicBezTo>
                    <a:pt x="3432" y="7427"/>
                    <a:pt x="3274" y="7131"/>
                    <a:pt x="3117" y="6836"/>
                  </a:cubicBezTo>
                  <a:close/>
                  <a:moveTo>
                    <a:pt x="4418" y="7288"/>
                  </a:moveTo>
                  <a:lnTo>
                    <a:pt x="4418" y="7288"/>
                  </a:lnTo>
                  <a:cubicBezTo>
                    <a:pt x="4497" y="7309"/>
                    <a:pt x="4576" y="7348"/>
                    <a:pt x="4655" y="7367"/>
                  </a:cubicBezTo>
                  <a:cubicBezTo>
                    <a:pt x="4792" y="7546"/>
                    <a:pt x="4950" y="7722"/>
                    <a:pt x="5089" y="7901"/>
                  </a:cubicBezTo>
                  <a:cubicBezTo>
                    <a:pt x="4990" y="7901"/>
                    <a:pt x="4871" y="7880"/>
                    <a:pt x="4773" y="7861"/>
                  </a:cubicBezTo>
                  <a:lnTo>
                    <a:pt x="4773" y="7841"/>
                  </a:lnTo>
                  <a:cubicBezTo>
                    <a:pt x="4655" y="7664"/>
                    <a:pt x="4537" y="7467"/>
                    <a:pt x="4418" y="7288"/>
                  </a:cubicBezTo>
                  <a:close/>
                  <a:moveTo>
                    <a:pt x="5739" y="7703"/>
                  </a:moveTo>
                  <a:lnTo>
                    <a:pt x="5739" y="7703"/>
                  </a:lnTo>
                  <a:cubicBezTo>
                    <a:pt x="5936" y="7762"/>
                    <a:pt x="6115" y="7801"/>
                    <a:pt x="6291" y="7861"/>
                  </a:cubicBezTo>
                  <a:cubicBezTo>
                    <a:pt x="6351" y="7920"/>
                    <a:pt x="6391" y="7980"/>
                    <a:pt x="6430" y="8038"/>
                  </a:cubicBezTo>
                  <a:cubicBezTo>
                    <a:pt x="6252" y="8019"/>
                    <a:pt x="6075" y="8019"/>
                    <a:pt x="5917" y="7998"/>
                  </a:cubicBezTo>
                  <a:lnTo>
                    <a:pt x="5739" y="7703"/>
                  </a:lnTo>
                  <a:close/>
                  <a:moveTo>
                    <a:pt x="28679" y="7367"/>
                  </a:moveTo>
                  <a:cubicBezTo>
                    <a:pt x="28856" y="7624"/>
                    <a:pt x="29053" y="7901"/>
                    <a:pt x="29231" y="8156"/>
                  </a:cubicBezTo>
                  <a:lnTo>
                    <a:pt x="28916" y="8156"/>
                  </a:lnTo>
                  <a:cubicBezTo>
                    <a:pt x="28777" y="7901"/>
                    <a:pt x="28658" y="7643"/>
                    <a:pt x="28540" y="7367"/>
                  </a:cubicBezTo>
                  <a:close/>
                  <a:moveTo>
                    <a:pt x="12584" y="7743"/>
                  </a:moveTo>
                  <a:cubicBezTo>
                    <a:pt x="12800" y="7743"/>
                    <a:pt x="12997" y="7762"/>
                    <a:pt x="13215" y="7782"/>
                  </a:cubicBezTo>
                  <a:lnTo>
                    <a:pt x="13334" y="7901"/>
                  </a:lnTo>
                  <a:lnTo>
                    <a:pt x="13176" y="7901"/>
                  </a:lnTo>
                  <a:cubicBezTo>
                    <a:pt x="12997" y="7901"/>
                    <a:pt x="12900" y="8038"/>
                    <a:pt x="12900" y="8177"/>
                  </a:cubicBezTo>
                  <a:lnTo>
                    <a:pt x="12603" y="8177"/>
                  </a:lnTo>
                  <a:cubicBezTo>
                    <a:pt x="12663" y="8098"/>
                    <a:pt x="12702" y="7980"/>
                    <a:pt x="12642" y="7880"/>
                  </a:cubicBezTo>
                  <a:lnTo>
                    <a:pt x="12584" y="7743"/>
                  </a:lnTo>
                  <a:close/>
                  <a:moveTo>
                    <a:pt x="29073" y="6244"/>
                  </a:moveTo>
                  <a:lnTo>
                    <a:pt x="29073" y="6244"/>
                  </a:lnTo>
                  <a:cubicBezTo>
                    <a:pt x="29290" y="6599"/>
                    <a:pt x="29507" y="6973"/>
                    <a:pt x="29705" y="7348"/>
                  </a:cubicBezTo>
                  <a:cubicBezTo>
                    <a:pt x="29751" y="7442"/>
                    <a:pt x="29837" y="7481"/>
                    <a:pt x="29924" y="7481"/>
                  </a:cubicBezTo>
                  <a:cubicBezTo>
                    <a:pt x="30095" y="7481"/>
                    <a:pt x="30275" y="7333"/>
                    <a:pt x="30197" y="7151"/>
                  </a:cubicBezTo>
                  <a:cubicBezTo>
                    <a:pt x="30197" y="7112"/>
                    <a:pt x="30178" y="7072"/>
                    <a:pt x="30157" y="7033"/>
                  </a:cubicBezTo>
                  <a:cubicBezTo>
                    <a:pt x="30178" y="7033"/>
                    <a:pt x="30197" y="7012"/>
                    <a:pt x="30217" y="7012"/>
                  </a:cubicBezTo>
                  <a:cubicBezTo>
                    <a:pt x="30236" y="7427"/>
                    <a:pt x="30257" y="7841"/>
                    <a:pt x="30257" y="8235"/>
                  </a:cubicBezTo>
                  <a:cubicBezTo>
                    <a:pt x="30217" y="8196"/>
                    <a:pt x="30157" y="8177"/>
                    <a:pt x="30079" y="8177"/>
                  </a:cubicBezTo>
                  <a:lnTo>
                    <a:pt x="29921" y="8177"/>
                  </a:lnTo>
                  <a:cubicBezTo>
                    <a:pt x="29645" y="7525"/>
                    <a:pt x="29350" y="6894"/>
                    <a:pt x="29073" y="6244"/>
                  </a:cubicBezTo>
                  <a:close/>
                  <a:moveTo>
                    <a:pt x="1973" y="7998"/>
                  </a:moveTo>
                  <a:lnTo>
                    <a:pt x="1973" y="7998"/>
                  </a:lnTo>
                  <a:cubicBezTo>
                    <a:pt x="2347" y="8077"/>
                    <a:pt x="2741" y="8137"/>
                    <a:pt x="3135" y="8196"/>
                  </a:cubicBezTo>
                  <a:cubicBezTo>
                    <a:pt x="3156" y="8235"/>
                    <a:pt x="3195" y="8275"/>
                    <a:pt x="3235" y="8314"/>
                  </a:cubicBezTo>
                  <a:cubicBezTo>
                    <a:pt x="2683" y="8335"/>
                    <a:pt x="2110" y="8335"/>
                    <a:pt x="1558" y="8353"/>
                  </a:cubicBezTo>
                  <a:cubicBezTo>
                    <a:pt x="1558" y="8335"/>
                    <a:pt x="1558" y="8314"/>
                    <a:pt x="1539" y="8295"/>
                  </a:cubicBezTo>
                  <a:cubicBezTo>
                    <a:pt x="1578" y="8295"/>
                    <a:pt x="1597" y="8314"/>
                    <a:pt x="1617" y="8314"/>
                  </a:cubicBezTo>
                  <a:cubicBezTo>
                    <a:pt x="1640" y="8322"/>
                    <a:pt x="1662" y="8325"/>
                    <a:pt x="1684" y="8325"/>
                  </a:cubicBezTo>
                  <a:cubicBezTo>
                    <a:pt x="1840" y="8325"/>
                    <a:pt x="1989" y="8154"/>
                    <a:pt x="1973" y="7998"/>
                  </a:cubicBezTo>
                  <a:close/>
                  <a:moveTo>
                    <a:pt x="30276" y="8630"/>
                  </a:moveTo>
                  <a:cubicBezTo>
                    <a:pt x="30276" y="8866"/>
                    <a:pt x="30296" y="9103"/>
                    <a:pt x="30315" y="9340"/>
                  </a:cubicBezTo>
                  <a:cubicBezTo>
                    <a:pt x="30415" y="10957"/>
                    <a:pt x="30454" y="12574"/>
                    <a:pt x="30434" y="14212"/>
                  </a:cubicBezTo>
                  <a:cubicBezTo>
                    <a:pt x="30434" y="16540"/>
                    <a:pt x="30612" y="19143"/>
                    <a:pt x="27514" y="19262"/>
                  </a:cubicBezTo>
                  <a:cubicBezTo>
                    <a:pt x="20750" y="19498"/>
                    <a:pt x="14004" y="19735"/>
                    <a:pt x="7238" y="19991"/>
                  </a:cubicBezTo>
                  <a:cubicBezTo>
                    <a:pt x="6524" y="20011"/>
                    <a:pt x="5711" y="20097"/>
                    <a:pt x="4915" y="20097"/>
                  </a:cubicBezTo>
                  <a:cubicBezTo>
                    <a:pt x="4195" y="20097"/>
                    <a:pt x="3488" y="20027"/>
                    <a:pt x="2880" y="19775"/>
                  </a:cubicBezTo>
                  <a:cubicBezTo>
                    <a:pt x="316" y="18728"/>
                    <a:pt x="671" y="16006"/>
                    <a:pt x="650" y="13797"/>
                  </a:cubicBezTo>
                  <a:cubicBezTo>
                    <a:pt x="650" y="12161"/>
                    <a:pt x="650" y="10544"/>
                    <a:pt x="690" y="8926"/>
                  </a:cubicBezTo>
                  <a:cubicBezTo>
                    <a:pt x="3806" y="8847"/>
                    <a:pt x="6904" y="8808"/>
                    <a:pt x="9999" y="8768"/>
                  </a:cubicBezTo>
                  <a:cubicBezTo>
                    <a:pt x="10591" y="8768"/>
                    <a:pt x="11183" y="8768"/>
                    <a:pt x="11795" y="8748"/>
                  </a:cubicBezTo>
                  <a:lnTo>
                    <a:pt x="11853" y="8748"/>
                  </a:lnTo>
                  <a:cubicBezTo>
                    <a:pt x="15412" y="8702"/>
                    <a:pt x="18971" y="8683"/>
                    <a:pt x="22529" y="8683"/>
                  </a:cubicBezTo>
                  <a:cubicBezTo>
                    <a:pt x="25046" y="8683"/>
                    <a:pt x="27562" y="8692"/>
                    <a:pt x="30079" y="8709"/>
                  </a:cubicBezTo>
                  <a:cubicBezTo>
                    <a:pt x="30157" y="8709"/>
                    <a:pt x="30236" y="8690"/>
                    <a:pt x="30276" y="8630"/>
                  </a:cubicBezTo>
                  <a:close/>
                  <a:moveTo>
                    <a:pt x="8455" y="1"/>
                  </a:moveTo>
                  <a:cubicBezTo>
                    <a:pt x="7332" y="1"/>
                    <a:pt x="6210" y="16"/>
                    <a:pt x="5089" y="50"/>
                  </a:cubicBezTo>
                  <a:cubicBezTo>
                    <a:pt x="3393" y="109"/>
                    <a:pt x="1262" y="582"/>
                    <a:pt x="847" y="2160"/>
                  </a:cubicBezTo>
                  <a:cubicBezTo>
                    <a:pt x="571" y="2515"/>
                    <a:pt x="434" y="2930"/>
                    <a:pt x="434" y="3364"/>
                  </a:cubicBezTo>
                  <a:cubicBezTo>
                    <a:pt x="395" y="3422"/>
                    <a:pt x="355" y="3482"/>
                    <a:pt x="355" y="3561"/>
                  </a:cubicBezTo>
                  <a:cubicBezTo>
                    <a:pt x="158" y="7525"/>
                    <a:pt x="0" y="11530"/>
                    <a:pt x="118" y="15494"/>
                  </a:cubicBezTo>
                  <a:cubicBezTo>
                    <a:pt x="177" y="17427"/>
                    <a:pt x="474" y="19380"/>
                    <a:pt x="2446" y="20188"/>
                  </a:cubicBezTo>
                  <a:cubicBezTo>
                    <a:pt x="3535" y="20633"/>
                    <a:pt x="4794" y="20773"/>
                    <a:pt x="6098" y="20773"/>
                  </a:cubicBezTo>
                  <a:cubicBezTo>
                    <a:pt x="8147" y="20773"/>
                    <a:pt x="10306" y="20426"/>
                    <a:pt x="12090" y="20366"/>
                  </a:cubicBezTo>
                  <a:cubicBezTo>
                    <a:pt x="16193" y="20208"/>
                    <a:pt x="20316" y="20070"/>
                    <a:pt x="24437" y="19912"/>
                  </a:cubicBezTo>
                  <a:cubicBezTo>
                    <a:pt x="24503" y="19910"/>
                    <a:pt x="24571" y="19909"/>
                    <a:pt x="24641" y="19909"/>
                  </a:cubicBezTo>
                  <a:cubicBezTo>
                    <a:pt x="25352" y="19909"/>
                    <a:pt x="26317" y="20011"/>
                    <a:pt x="27275" y="20011"/>
                  </a:cubicBezTo>
                  <a:cubicBezTo>
                    <a:pt x="28747" y="20011"/>
                    <a:pt x="30204" y="19770"/>
                    <a:pt x="30710" y="18552"/>
                  </a:cubicBezTo>
                  <a:cubicBezTo>
                    <a:pt x="31183" y="17427"/>
                    <a:pt x="30967" y="15849"/>
                    <a:pt x="30986" y="14646"/>
                  </a:cubicBezTo>
                  <a:cubicBezTo>
                    <a:pt x="31006" y="12437"/>
                    <a:pt x="30946" y="10208"/>
                    <a:pt x="30770" y="8019"/>
                  </a:cubicBezTo>
                  <a:cubicBezTo>
                    <a:pt x="30591" y="5947"/>
                    <a:pt x="30888" y="2141"/>
                    <a:pt x="28679" y="997"/>
                  </a:cubicBezTo>
                  <a:cubicBezTo>
                    <a:pt x="27712" y="484"/>
                    <a:pt x="26312" y="603"/>
                    <a:pt x="25286" y="543"/>
                  </a:cubicBezTo>
                  <a:cubicBezTo>
                    <a:pt x="23038" y="445"/>
                    <a:pt x="20789" y="346"/>
                    <a:pt x="18541" y="267"/>
                  </a:cubicBezTo>
                  <a:cubicBezTo>
                    <a:pt x="15184" y="134"/>
                    <a:pt x="11817" y="1"/>
                    <a:pt x="8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5847664" y="3177891"/>
              <a:ext cx="178117" cy="12489"/>
            </a:xfrm>
            <a:custGeom>
              <a:avLst/>
              <a:gdLst/>
              <a:ahLst/>
              <a:cxnLst/>
              <a:rect l="l" t="t" r="r" b="b"/>
              <a:pathLst>
                <a:path w="12408" h="870" extrusionOk="0">
                  <a:moveTo>
                    <a:pt x="12052" y="1"/>
                  </a:moveTo>
                  <a:cubicBezTo>
                    <a:pt x="11874" y="1"/>
                    <a:pt x="11716" y="21"/>
                    <a:pt x="11559" y="21"/>
                  </a:cubicBezTo>
                  <a:cubicBezTo>
                    <a:pt x="7811" y="119"/>
                    <a:pt x="4084" y="218"/>
                    <a:pt x="355" y="337"/>
                  </a:cubicBezTo>
                  <a:cubicBezTo>
                    <a:pt x="7" y="337"/>
                    <a:pt x="0" y="869"/>
                    <a:pt x="336" y="869"/>
                  </a:cubicBezTo>
                  <a:cubicBezTo>
                    <a:pt x="342" y="869"/>
                    <a:pt x="349" y="869"/>
                    <a:pt x="355" y="869"/>
                  </a:cubicBezTo>
                  <a:cubicBezTo>
                    <a:pt x="4242" y="771"/>
                    <a:pt x="8147" y="652"/>
                    <a:pt x="12052" y="553"/>
                  </a:cubicBezTo>
                  <a:cubicBezTo>
                    <a:pt x="12387" y="534"/>
                    <a:pt x="12407" y="1"/>
                    <a:pt x="120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3" name="Google Shape;503;p20"/>
            <p:cNvSpPr/>
            <p:nvPr/>
          </p:nvSpPr>
          <p:spPr>
            <a:xfrm>
              <a:off x="5836065" y="3214038"/>
              <a:ext cx="123453" cy="8613"/>
            </a:xfrm>
            <a:custGeom>
              <a:avLst/>
              <a:gdLst/>
              <a:ahLst/>
              <a:cxnLst/>
              <a:rect l="l" t="t" r="r" b="b"/>
              <a:pathLst>
                <a:path w="8600" h="600" extrusionOk="0">
                  <a:moveTo>
                    <a:pt x="3922" y="0"/>
                  </a:moveTo>
                  <a:cubicBezTo>
                    <a:pt x="2736" y="0"/>
                    <a:pt x="1548" y="10"/>
                    <a:pt x="355" y="28"/>
                  </a:cubicBezTo>
                  <a:cubicBezTo>
                    <a:pt x="0" y="28"/>
                    <a:pt x="0" y="580"/>
                    <a:pt x="355" y="580"/>
                  </a:cubicBezTo>
                  <a:cubicBezTo>
                    <a:pt x="1548" y="562"/>
                    <a:pt x="2736" y="553"/>
                    <a:pt x="3922" y="553"/>
                  </a:cubicBezTo>
                  <a:cubicBezTo>
                    <a:pt x="5365" y="553"/>
                    <a:pt x="6805" y="567"/>
                    <a:pt x="8245" y="599"/>
                  </a:cubicBezTo>
                  <a:cubicBezTo>
                    <a:pt x="8252" y="599"/>
                    <a:pt x="8258" y="600"/>
                    <a:pt x="8264" y="600"/>
                  </a:cubicBezTo>
                  <a:cubicBezTo>
                    <a:pt x="8600" y="600"/>
                    <a:pt x="8594" y="67"/>
                    <a:pt x="8245" y="47"/>
                  </a:cubicBezTo>
                  <a:cubicBezTo>
                    <a:pt x="6805" y="15"/>
                    <a:pt x="5365" y="0"/>
                    <a:pt x="3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339CFA1-DCCA-EFBD-C3C8-157938CCABBF}"/>
              </a:ext>
            </a:extLst>
          </p:cNvPr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Data Preprocessing (Data Quality): </a:t>
            </a:r>
          </a:p>
        </p:txBody>
      </p:sp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A4CDDF9C-89B9-C915-4C78-96DC56249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625F0C-1966-3830-C2A1-91F278B9C217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B889A0-CA3B-F911-84C7-F73626356300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181EC8-786E-A6C5-7B17-3F5064EE5408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B123BD-5CCB-DD85-F8AA-19F70587E38E}"/>
              </a:ext>
            </a:extLst>
          </p:cNvPr>
          <p:cNvCxnSpPr>
            <a:cxnSpLocks/>
          </p:cNvCxnSpPr>
          <p:nvPr/>
        </p:nvCxnSpPr>
        <p:spPr>
          <a:xfrm>
            <a:off x="12192000" y="4620638"/>
            <a:ext cx="0" cy="223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Document outline">
            <a:extLst>
              <a:ext uri="{FF2B5EF4-FFF2-40B4-BE49-F238E27FC236}">
                <a16:creationId xmlns:a16="http://schemas.microsoft.com/office/drawing/2014/main" id="{E7A4DE57-E926-903F-8C87-3019D42DF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0295" y="2145691"/>
            <a:ext cx="554195" cy="554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39CFA1-DCCA-EFBD-C3C8-157938CCABBF}"/>
              </a:ext>
            </a:extLst>
          </p:cNvPr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Data Preprocessing: </a:t>
            </a:r>
          </a:p>
        </p:txBody>
      </p:sp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A4CDDF9C-89B9-C915-4C78-96DC56249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625F0C-1966-3830-C2A1-91F278B9C217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B889A0-CA3B-F911-84C7-F73626356300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181EC8-786E-A6C5-7B17-3F5064EE5408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B123BD-5CCB-DD85-F8AA-19F70587E38E}"/>
              </a:ext>
            </a:extLst>
          </p:cNvPr>
          <p:cNvCxnSpPr>
            <a:cxnSpLocks/>
          </p:cNvCxnSpPr>
          <p:nvPr/>
        </p:nvCxnSpPr>
        <p:spPr>
          <a:xfrm>
            <a:off x="12192000" y="4620638"/>
            <a:ext cx="0" cy="223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BD41F47-38C4-78B5-7C09-215398022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234" y="1988589"/>
            <a:ext cx="4200525" cy="3838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C5E292-89FD-4A29-FFE3-39CA9437A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26" y="2062648"/>
            <a:ext cx="3985099" cy="93347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566A79E-54D2-D995-AB8D-26920C9297A0}"/>
              </a:ext>
            </a:extLst>
          </p:cNvPr>
          <p:cNvSpPr txBox="1">
            <a:spLocks/>
          </p:cNvSpPr>
          <p:nvPr/>
        </p:nvSpPr>
        <p:spPr>
          <a:xfrm>
            <a:off x="1018304" y="4975719"/>
            <a:ext cx="3741621" cy="763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No Null Or Duplicate Values</a:t>
            </a:r>
          </a:p>
        </p:txBody>
      </p:sp>
    </p:spTree>
    <p:extLst>
      <p:ext uri="{BB962C8B-B14F-4D97-AF65-F5344CB8AC3E}">
        <p14:creationId xmlns:p14="http://schemas.microsoft.com/office/powerpoint/2010/main" val="386432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39CFA1-DCCA-EFBD-C3C8-157938CCABBF}"/>
              </a:ext>
            </a:extLst>
          </p:cNvPr>
          <p:cNvSpPr txBox="1">
            <a:spLocks/>
          </p:cNvSpPr>
          <p:nvPr/>
        </p:nvSpPr>
        <p:spPr>
          <a:xfrm>
            <a:off x="302657" y="272796"/>
            <a:ext cx="11360800" cy="763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Data Preprocessing: </a:t>
            </a:r>
          </a:p>
        </p:txBody>
      </p:sp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A4CDDF9C-89B9-C915-4C78-96DC56249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625F0C-1966-3830-C2A1-91F278B9C217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B889A0-CA3B-F911-84C7-F73626356300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181EC8-786E-A6C5-7B17-3F5064EE5408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B123BD-5CCB-DD85-F8AA-19F70587E38E}"/>
              </a:ext>
            </a:extLst>
          </p:cNvPr>
          <p:cNvCxnSpPr>
            <a:cxnSpLocks/>
          </p:cNvCxnSpPr>
          <p:nvPr/>
        </p:nvCxnSpPr>
        <p:spPr>
          <a:xfrm>
            <a:off x="12192000" y="4620638"/>
            <a:ext cx="0" cy="223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0FD94C-3A14-ABE6-3266-36FE189B1C46}"/>
              </a:ext>
            </a:extLst>
          </p:cNvPr>
          <p:cNvSpPr txBox="1"/>
          <p:nvPr/>
        </p:nvSpPr>
        <p:spPr>
          <a:xfrm>
            <a:off x="2448034" y="5887222"/>
            <a:ext cx="660951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404040"/>
                </a:solidFill>
              </a:rPr>
              <a:t>No Outliers in Our Numerical Data</a:t>
            </a:r>
          </a:p>
        </p:txBody>
      </p:sp>
      <p:pic>
        <p:nvPicPr>
          <p:cNvPr id="3" name="Picture 2" descr="A green rectangular object with numbers&#10;&#10;Description automatically generated with medium confidence">
            <a:extLst>
              <a:ext uri="{FF2B5EF4-FFF2-40B4-BE49-F238E27FC236}">
                <a16:creationId xmlns:a16="http://schemas.microsoft.com/office/drawing/2014/main" id="{6BDAE6F2-3D0D-65C3-7E22-A3FCB125B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2" y="1118554"/>
            <a:ext cx="5701123" cy="4563243"/>
          </a:xfrm>
          <a:prstGeom prst="rect">
            <a:avLst/>
          </a:prstGeom>
        </p:spPr>
      </p:pic>
      <p:pic>
        <p:nvPicPr>
          <p:cNvPr id="12" name="Picture 11" descr="A green rectangular graph with numbers&#10;&#10;Description automatically generated">
            <a:extLst>
              <a:ext uri="{FF2B5EF4-FFF2-40B4-BE49-F238E27FC236}">
                <a16:creationId xmlns:a16="http://schemas.microsoft.com/office/drawing/2014/main" id="{6114B37C-D06F-B3CD-0633-035378842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057" y="1147743"/>
            <a:ext cx="5905946" cy="4534054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FA6AE46-5736-655A-7C66-E83EA9900635}"/>
              </a:ext>
            </a:extLst>
          </p:cNvPr>
          <p:cNvCxnSpPr/>
          <p:nvPr/>
        </p:nvCxnSpPr>
        <p:spPr>
          <a:xfrm flipV="1">
            <a:off x="58272" y="5667936"/>
            <a:ext cx="5699310" cy="4479"/>
          </a:xfrm>
          <a:prstGeom prst="straightConnector1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CAF208-2B96-3BF3-B85A-762BEAA3D971}"/>
              </a:ext>
            </a:extLst>
          </p:cNvPr>
          <p:cNvCxnSpPr>
            <a:cxnSpLocks/>
          </p:cNvCxnSpPr>
          <p:nvPr/>
        </p:nvCxnSpPr>
        <p:spPr>
          <a:xfrm>
            <a:off x="6187891" y="5661209"/>
            <a:ext cx="5699310" cy="17932"/>
          </a:xfrm>
          <a:prstGeom prst="straightConnector1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972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421C-1AF4-9771-1036-D7C427E4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4854296" cy="92762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3D737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Meet Our Team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32C4B0-D461-8AE8-4C89-4C645FF52AC9}"/>
              </a:ext>
            </a:extLst>
          </p:cNvPr>
          <p:cNvSpPr txBox="1"/>
          <p:nvPr/>
        </p:nvSpPr>
        <p:spPr>
          <a:xfrm>
            <a:off x="10629291" y="1262849"/>
            <a:ext cx="160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 E A 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D3E086-832D-989F-7316-95245AC0AB3C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1EE5B7-EDBE-8779-9320-2FC87AFEA420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64CB755-9DA2-97DA-B14C-FDD6FF856B71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EA3904-EF6D-F410-65F3-74D3DAE81ED7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C715DAC2-7BE2-0A55-AE6A-901A33D98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8" y="6110613"/>
            <a:ext cx="700580" cy="639705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70C864BF-C348-A562-CAA3-4496529D3B9E}"/>
              </a:ext>
            </a:extLst>
          </p:cNvPr>
          <p:cNvSpPr txBox="1">
            <a:spLocks/>
          </p:cNvSpPr>
          <p:nvPr/>
        </p:nvSpPr>
        <p:spPr>
          <a:xfrm>
            <a:off x="466639" y="1262849"/>
            <a:ext cx="7227940" cy="438769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rgbClr val="25454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Doha Ahmad Hafez </a:t>
            </a:r>
          </a:p>
          <a:p>
            <a:pPr marL="571500" indent="-5715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rgbClr val="25454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Aml Waleed Farouq</a:t>
            </a:r>
          </a:p>
          <a:p>
            <a:pPr marL="571500" indent="-5715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rgbClr val="25454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Yara Mostafa Elmeligy</a:t>
            </a:r>
          </a:p>
          <a:p>
            <a:pPr marL="571500" indent="-5715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rgbClr val="25454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Lubna Ahmad Lasheen</a:t>
            </a:r>
          </a:p>
          <a:p>
            <a:pPr marL="571500" indent="-5715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rgbClr val="25454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Ramy Magdy Mehanna</a:t>
            </a:r>
          </a:p>
          <a:p>
            <a:pPr marL="571500" indent="-5715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rgbClr val="254547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Mohamed Essameldin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08A60B1-9B13-A513-4191-C9DAB3BB1156}"/>
              </a:ext>
            </a:extLst>
          </p:cNvPr>
          <p:cNvSpPr txBox="1">
            <a:spLocks/>
          </p:cNvSpPr>
          <p:nvPr/>
        </p:nvSpPr>
        <p:spPr>
          <a:xfrm>
            <a:off x="8284245" y="4424456"/>
            <a:ext cx="3602955" cy="92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  <a:spcBef>
                <a:spcPts val="120"/>
              </a:spcBef>
            </a:pPr>
            <a:r>
              <a:rPr lang="en-US" sz="2800" dirty="0">
                <a:solidFill>
                  <a:srgbClr val="3D7375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Our Instructor :   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6425BCC-AD3A-83DE-EAC5-AC4ECB0B33F5}"/>
              </a:ext>
            </a:extLst>
          </p:cNvPr>
          <p:cNvSpPr txBox="1">
            <a:spLocks/>
          </p:cNvSpPr>
          <p:nvPr/>
        </p:nvSpPr>
        <p:spPr>
          <a:xfrm>
            <a:off x="8225879" y="5105620"/>
            <a:ext cx="3531334" cy="92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rtl="0" eaLnBrk="1" latinLnBrk="0" hangingPunct="1">
              <a:lnSpc>
                <a:spcPct val="170000"/>
              </a:lnSpc>
              <a:spcBef>
                <a:spcPts val="120"/>
              </a:spcBef>
              <a:spcAft>
                <a:spcPts val="0"/>
              </a:spcAft>
            </a:pPr>
            <a:r>
              <a:rPr lang="en-US" sz="2400" kern="1200" dirty="0">
                <a:solidFill>
                  <a:srgbClr val="254547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Eng. Kareem Ahmad</a:t>
            </a:r>
            <a:endParaRPr lang="en-US" sz="1800" dirty="0">
              <a:effectLst/>
            </a:endParaRPr>
          </a:p>
        </p:txBody>
      </p:sp>
      <p:pic>
        <p:nvPicPr>
          <p:cNvPr id="6" name="Content Placeholder 5" descr="A group of people with hands on their head&#10;&#10;Description automatically generated">
            <a:extLst>
              <a:ext uri="{FF2B5EF4-FFF2-40B4-BE49-F238E27FC236}">
                <a16:creationId xmlns:a16="http://schemas.microsoft.com/office/drawing/2014/main" id="{6B613094-21B7-3E41-361F-6979C09EB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680" y="-67433"/>
            <a:ext cx="1787052" cy="1526540"/>
          </a:xfrm>
        </p:spPr>
      </p:pic>
      <p:pic>
        <p:nvPicPr>
          <p:cNvPr id="8" name="Picture 7" descr="A blue and black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63B871AA-DC1A-48EF-596C-B96B6F5A2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322" y="1262849"/>
            <a:ext cx="680691" cy="652413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365279F0-5AC3-BCA6-2958-546F0422D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71" y="2011733"/>
            <a:ext cx="642028" cy="615355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AC137DE8-4A93-0B81-0B7D-F4E090836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957" y="3413069"/>
            <a:ext cx="661056" cy="633593"/>
          </a:xfrm>
          <a:prstGeom prst="rect">
            <a:avLst/>
          </a:prstGeom>
        </p:spPr>
      </p:pic>
      <p:pic>
        <p:nvPicPr>
          <p:cNvPr id="11" name="Picture 10" descr="A blue and black logo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2F4B6C92-D7E6-6996-B4FF-6B23FC6D5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87" y="4059455"/>
            <a:ext cx="679304" cy="651083"/>
          </a:xfrm>
          <a:prstGeom prst="rect">
            <a:avLst/>
          </a:prstGeom>
        </p:spPr>
      </p:pic>
      <p:pic>
        <p:nvPicPr>
          <p:cNvPr id="12" name="Picture 11" descr="A blue and black logo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04CD112D-F121-650F-71F4-650596468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87" y="4720398"/>
            <a:ext cx="679305" cy="651084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049F4C37-AD7B-55D4-819D-E699328A7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957" y="2729217"/>
            <a:ext cx="661056" cy="63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51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1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39CFA1-DCCA-EFBD-C3C8-157938CCABBF}"/>
              </a:ext>
            </a:extLst>
          </p:cNvPr>
          <p:cNvSpPr txBox="1">
            <a:spLocks/>
          </p:cNvSpPr>
          <p:nvPr/>
        </p:nvSpPr>
        <p:spPr>
          <a:xfrm>
            <a:off x="302657" y="272796"/>
            <a:ext cx="11360800" cy="763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Data Preprocessing: </a:t>
            </a:r>
          </a:p>
        </p:txBody>
      </p:sp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A4CDDF9C-89B9-C915-4C78-96DC56249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625F0C-1966-3830-C2A1-91F278B9C217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B889A0-CA3B-F911-84C7-F73626356300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181EC8-786E-A6C5-7B17-3F5064EE5408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B123BD-5CCB-DD85-F8AA-19F70587E38E}"/>
              </a:ext>
            </a:extLst>
          </p:cNvPr>
          <p:cNvCxnSpPr>
            <a:cxnSpLocks/>
          </p:cNvCxnSpPr>
          <p:nvPr/>
        </p:nvCxnSpPr>
        <p:spPr>
          <a:xfrm>
            <a:off x="12192000" y="4620638"/>
            <a:ext cx="0" cy="223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0FD94C-3A14-ABE6-3266-36FE189B1C46}"/>
              </a:ext>
            </a:extLst>
          </p:cNvPr>
          <p:cNvSpPr txBox="1"/>
          <p:nvPr/>
        </p:nvSpPr>
        <p:spPr>
          <a:xfrm>
            <a:off x="1729643" y="4983147"/>
            <a:ext cx="850759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404040"/>
                </a:solidFill>
              </a:rPr>
              <a:t>We Applied This Function To Encode All String Columns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B42647-3C19-974F-A7A2-1A96ABEC2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06" y="1720663"/>
            <a:ext cx="10404661" cy="279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72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39CFA1-DCCA-EFBD-C3C8-157938CCABBF}"/>
              </a:ext>
            </a:extLst>
          </p:cNvPr>
          <p:cNvSpPr txBox="1">
            <a:spLocks/>
          </p:cNvSpPr>
          <p:nvPr/>
        </p:nvSpPr>
        <p:spPr>
          <a:xfrm>
            <a:off x="302657" y="272796"/>
            <a:ext cx="11360800" cy="763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Data Correlation: </a:t>
            </a:r>
          </a:p>
        </p:txBody>
      </p:sp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A4CDDF9C-89B9-C915-4C78-96DC56249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625F0C-1966-3830-C2A1-91F278B9C217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B889A0-CA3B-F911-84C7-F73626356300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181EC8-786E-A6C5-7B17-3F5064EE5408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B123BD-5CCB-DD85-F8AA-19F70587E38E}"/>
              </a:ext>
            </a:extLst>
          </p:cNvPr>
          <p:cNvCxnSpPr>
            <a:cxnSpLocks/>
          </p:cNvCxnSpPr>
          <p:nvPr/>
        </p:nvCxnSpPr>
        <p:spPr>
          <a:xfrm>
            <a:off x="12192000" y="4620638"/>
            <a:ext cx="0" cy="223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6B4D1CC-6376-731A-0F3A-5EE7A21DD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65" y="816724"/>
            <a:ext cx="10182590" cy="576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D2EB-3AF4-D848-F799-F7487C21E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Data Correlation: </a:t>
            </a:r>
            <a:b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5C6F8-1E3E-7E73-1FA1-65BDB9059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818" y="1112811"/>
            <a:ext cx="9113973" cy="5252130"/>
          </a:xfrm>
          <a:prstGeom prst="rect">
            <a:avLst/>
          </a:prstGeom>
        </p:spPr>
      </p:pic>
      <p:pic>
        <p:nvPicPr>
          <p:cNvPr id="3" name="Picture 2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11833E57-756D-4974-B817-1EE8C3BF4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43ED19-AE60-B8A0-2B9F-3BEDF30A784B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3B3956-8EEF-98BB-CB34-FA0530B859D9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DA75E7-295C-C679-5163-3F7C1750BA8F}"/>
              </a:ext>
            </a:extLst>
          </p:cNvPr>
          <p:cNvCxnSpPr>
            <a:cxnSpLocks/>
          </p:cNvCxnSpPr>
          <p:nvPr/>
        </p:nvCxnSpPr>
        <p:spPr>
          <a:xfrm>
            <a:off x="12192000" y="4620638"/>
            <a:ext cx="0" cy="223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DB8FCA-4645-24C3-A4CF-CB9DB469BF89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609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5BB42415-E807-59E6-4A5C-158C691D717A}"/>
              </a:ext>
            </a:extLst>
          </p:cNvPr>
          <p:cNvSpPr/>
          <p:nvPr/>
        </p:nvSpPr>
        <p:spPr>
          <a:xfrm>
            <a:off x="1818797" y="1817948"/>
            <a:ext cx="1936654" cy="1459149"/>
          </a:xfrm>
          <a:prstGeom prst="flowChartConnector">
            <a:avLst/>
          </a:prstGeom>
          <a:solidFill>
            <a:srgbClr val="2D3E52"/>
          </a:solidFill>
          <a:ln>
            <a:solidFill>
              <a:srgbClr val="2A4E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Google Shape;164;p16">
            <a:extLst>
              <a:ext uri="{FF2B5EF4-FFF2-40B4-BE49-F238E27FC236}">
                <a16:creationId xmlns:a16="http://schemas.microsoft.com/office/drawing/2014/main" id="{4DD6DB44-406D-5AE4-AC7B-6C0264EFABB0}"/>
              </a:ext>
            </a:extLst>
          </p:cNvPr>
          <p:cNvSpPr txBox="1"/>
          <p:nvPr/>
        </p:nvSpPr>
        <p:spPr>
          <a:xfrm>
            <a:off x="1746265" y="1817948"/>
            <a:ext cx="2081717" cy="105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7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72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2152487-2C05-F864-0782-E41E1540CDF3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25FD93D-3AF9-07FC-D4DF-9CC4453AD97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96A29CF-22E0-02E9-C8EC-D2BFDE4FB336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527DFB0-6F09-333D-4171-0C3A722B602E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9F138CBD-F4DD-F86A-D6CF-0CE737409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374340-6A5E-FBD7-2D3A-8A7F93ACA0FF}"/>
              </a:ext>
            </a:extLst>
          </p:cNvPr>
          <p:cNvSpPr txBox="1"/>
          <p:nvPr/>
        </p:nvSpPr>
        <p:spPr>
          <a:xfrm>
            <a:off x="546756" y="3370977"/>
            <a:ext cx="5481536" cy="1323439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2D3E52"/>
                </a:solidFill>
                <a:latin typeface="Fira Sans Extra Condensed"/>
              </a:rPr>
              <a:t>Dashboard</a:t>
            </a:r>
          </a:p>
        </p:txBody>
      </p:sp>
      <p:pic>
        <p:nvPicPr>
          <p:cNvPr id="3" name="Picture 2" descr="A computer screen with a graph and pie chart&#10;&#10;Description automatically generated">
            <a:extLst>
              <a:ext uri="{FF2B5EF4-FFF2-40B4-BE49-F238E27FC236}">
                <a16:creationId xmlns:a16="http://schemas.microsoft.com/office/drawing/2014/main" id="{714475B1-5015-EDA5-D80F-A22630DB0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57" y="301562"/>
            <a:ext cx="5829300" cy="560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40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6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2152487-2C05-F864-0782-E41E1540CDF3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25FD93D-3AF9-07FC-D4DF-9CC4453AD97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96A29CF-22E0-02E9-C8EC-D2BFDE4FB336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527DFB0-6F09-333D-4171-0C3A722B602E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93DD691-8368-B1A0-3FE4-A32382856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3830" r="3380" b="2980"/>
          <a:stretch/>
        </p:blipFill>
        <p:spPr>
          <a:xfrm>
            <a:off x="77846" y="77842"/>
            <a:ext cx="12013627" cy="678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84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2152487-2C05-F864-0782-E41E1540CDF3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25FD93D-3AF9-07FC-D4DF-9CC4453AD97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96A29CF-22E0-02E9-C8EC-D2BFDE4FB336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527DFB0-6F09-333D-4171-0C3A722B602E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-up of a customer service&#10;&#10;Description automatically generated">
            <a:extLst>
              <a:ext uri="{FF2B5EF4-FFF2-40B4-BE49-F238E27FC236}">
                <a16:creationId xmlns:a16="http://schemas.microsoft.com/office/drawing/2014/main" id="{8DB57251-FAF9-DAB5-F37F-8F11C5640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0" y="87549"/>
            <a:ext cx="12002610" cy="66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69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2152487-2C05-F864-0782-E41E1540CDF3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25FD93D-3AF9-07FC-D4DF-9CC4453AD97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96A29CF-22E0-02E9-C8EC-D2BFDE4FB336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527DFB0-6F09-333D-4171-0C3A722B602E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8E0A1C1-21CE-EFDF-81C7-03E9604F9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4" y="34047"/>
            <a:ext cx="12002603" cy="67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7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2152487-2C05-F864-0782-E41E1540CDF3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25FD93D-3AF9-07FC-D4DF-9CC4453AD97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96A29CF-22E0-02E9-C8EC-D2BFDE4FB336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527DFB0-6F09-333D-4171-0C3A722B602E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-up of a customer dashboard&#10;&#10;Description automatically generated">
            <a:extLst>
              <a:ext uri="{FF2B5EF4-FFF2-40B4-BE49-F238E27FC236}">
                <a16:creationId xmlns:a16="http://schemas.microsoft.com/office/drawing/2014/main" id="{F0C5A526-A078-EF1C-D471-74F018369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7" y="68094"/>
            <a:ext cx="11928026" cy="67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21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CA95D-1566-142D-B31D-C97144FDF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" y="381582"/>
            <a:ext cx="10653578" cy="1132258"/>
          </a:xfrm>
        </p:spPr>
        <p:txBody>
          <a:bodyPr/>
          <a:lstStyle/>
          <a:p>
            <a:r>
              <a:rPr lang="en-US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Insights:</a:t>
            </a:r>
          </a:p>
        </p:txBody>
      </p:sp>
      <p:pic>
        <p:nvPicPr>
          <p:cNvPr id="3" name="Picture 2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089B95F0-A039-E253-CEE6-3D4F88184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A5A7E0-6BDB-C85D-4F14-B4DBECDC1D51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DE6B7A-A431-345E-9E58-8D0D0371DDC2}"/>
              </a:ext>
            </a:extLst>
          </p:cNvPr>
          <p:cNvCxnSpPr>
            <a:cxnSpLocks/>
          </p:cNvCxnSpPr>
          <p:nvPr/>
        </p:nvCxnSpPr>
        <p:spPr>
          <a:xfrm>
            <a:off x="12192000" y="4620638"/>
            <a:ext cx="0" cy="223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530CE8-835B-F8EB-70AD-F369BB656838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5ACFFB-4FD3-34AF-E47F-BAA68315269B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EE48E0CC-07AB-3032-30F0-23B626E9D821}"/>
              </a:ext>
            </a:extLst>
          </p:cNvPr>
          <p:cNvSpPr txBox="1">
            <a:spLocks/>
          </p:cNvSpPr>
          <p:nvPr/>
        </p:nvSpPr>
        <p:spPr>
          <a:xfrm>
            <a:off x="276343" y="1375815"/>
            <a:ext cx="10653578" cy="4750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Contract Length Impact</a:t>
            </a:r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: 88.5% of churned customers had monthly contracts, indicating a strong link between short-term contracts and higher churn rates.</a:t>
            </a:r>
            <a:endParaRPr lang="ar-EG" sz="2400" b="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ar-EG" sz="2400" b="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Tenure and Churn Risk:</a:t>
            </a:r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67% of churned customers left within 20 months, showing churn occurs early in the customer lifecycle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.</a:t>
            </a:r>
          </a:p>
          <a:p>
            <a:pPr>
              <a:lnSpc>
                <a:spcPct val="150000"/>
              </a:lnSpc>
            </a:pPr>
            <a:endParaRPr lang="ar-EG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Senior Citizens: </a:t>
            </a:r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While only 12.9% of retained customers are seniors, they make up 25.5% of churned customers, suggesting a higher churn risk for this demographic.</a:t>
            </a:r>
            <a:endParaRPr lang="ar-EG" sz="2400" b="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95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104378-B6F8-4DB9-30D8-59FA6A81F834}"/>
              </a:ext>
            </a:extLst>
          </p:cNvPr>
          <p:cNvSpPr txBox="1"/>
          <p:nvPr/>
        </p:nvSpPr>
        <p:spPr>
          <a:xfrm>
            <a:off x="213137" y="957753"/>
            <a:ext cx="1145032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ar-EG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pPr>
              <a:lnSpc>
                <a:spcPct val="150000"/>
              </a:lnSpc>
            </a:pPr>
            <a:r>
              <a:rPr lang="en-US" sz="2400" b="0" dirty="0">
                <a:latin typeface="Fira Sans Extra Condensed"/>
                <a:ea typeface="+mn-ea"/>
                <a:cs typeface="+mn-cs"/>
              </a:rPr>
              <a:t>.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Online Security and Tech Support: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78.1% of churned customers lacked Online Security, and 77.4% did not use Tech Support.</a:t>
            </a:r>
          </a:p>
          <a:p>
            <a:pPr>
              <a:lnSpc>
                <a:spcPct val="150000"/>
              </a:lnSpc>
            </a:pPr>
            <a:endParaRPr lang="ar-EG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Internet Service Dissatisfaction: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Fiber optic users had a higher churn rate (69.4%) than DSL or no-internet users, possibly due to dissatisfaction or pricing.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pPr>
              <a:lnSpc>
                <a:spcPct val="150000"/>
              </a:lnSpc>
            </a:pPr>
            <a:endParaRPr lang="ar-EG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Higher Charges: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Churned customers paid higher monthly charges ($74.44) compared to retained customers ($61.27), indicating pricing may drive churn.</a:t>
            </a:r>
            <a:endParaRPr lang="ar-EG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endParaRPr lang="ar-EG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046EC2-80FB-D08D-63CC-D17F4DE4929C}"/>
              </a:ext>
            </a:extLst>
          </p:cNvPr>
          <p:cNvSpPr txBox="1"/>
          <p:nvPr/>
        </p:nvSpPr>
        <p:spPr>
          <a:xfrm>
            <a:off x="259080" y="311422"/>
            <a:ext cx="211446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rgbClr val="38686A"/>
                </a:solidFill>
                <a:latin typeface="Fira Sans Extra Condensed"/>
              </a:rPr>
              <a:t>Insights:</a:t>
            </a:r>
          </a:p>
        </p:txBody>
      </p:sp>
      <p:pic>
        <p:nvPicPr>
          <p:cNvPr id="2" name="Picture 1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4A71FB9C-D6AA-691F-F601-C7DAEC0C1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2E22D3-347F-1F18-48EE-498C2634927A}"/>
              </a:ext>
            </a:extLst>
          </p:cNvPr>
          <p:cNvCxnSpPr>
            <a:cxnSpLocks/>
          </p:cNvCxnSpPr>
          <p:nvPr/>
        </p:nvCxnSpPr>
        <p:spPr>
          <a:xfrm>
            <a:off x="12192000" y="4620638"/>
            <a:ext cx="0" cy="223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A1748-DA7E-216E-E125-91E4130CC4FA}"/>
              </a:ext>
            </a:extLst>
          </p:cNvPr>
          <p:cNvCxnSpPr/>
          <p:nvPr/>
        </p:nvCxnSpPr>
        <p:spPr>
          <a:xfrm>
            <a:off x="9285587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737706-6D05-94E9-54CE-0C382E9C1DBF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66387C-EFE6-AA31-BE03-17AFB0C29F11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264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2;p16">
            <a:extLst>
              <a:ext uri="{FF2B5EF4-FFF2-40B4-BE49-F238E27FC236}">
                <a16:creationId xmlns:a16="http://schemas.microsoft.com/office/drawing/2014/main" id="{EFEA6B45-4F66-4BEA-5483-7A6C4BA43AB8}"/>
              </a:ext>
            </a:extLst>
          </p:cNvPr>
          <p:cNvSpPr/>
          <p:nvPr/>
        </p:nvSpPr>
        <p:spPr>
          <a:xfrm>
            <a:off x="1085470" y="1895583"/>
            <a:ext cx="1274576" cy="1213935"/>
          </a:xfrm>
          <a:custGeom>
            <a:avLst/>
            <a:gdLst/>
            <a:ahLst/>
            <a:cxnLst/>
            <a:rect l="l" t="t" r="r" b="b"/>
            <a:pathLst>
              <a:path w="10921" h="10921" extrusionOk="0">
                <a:moveTo>
                  <a:pt x="5458" y="1"/>
                </a:moveTo>
                <a:cubicBezTo>
                  <a:pt x="2446" y="1"/>
                  <a:pt x="1" y="2446"/>
                  <a:pt x="1" y="5464"/>
                </a:cubicBezTo>
                <a:cubicBezTo>
                  <a:pt x="1" y="8475"/>
                  <a:pt x="2446" y="10921"/>
                  <a:pt x="5458" y="10921"/>
                </a:cubicBezTo>
                <a:cubicBezTo>
                  <a:pt x="8475" y="10921"/>
                  <a:pt x="10921" y="8475"/>
                  <a:pt x="10921" y="5464"/>
                </a:cubicBezTo>
                <a:cubicBezTo>
                  <a:pt x="10921" y="2446"/>
                  <a:pt x="8475" y="1"/>
                  <a:pt x="5458" y="1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137;p16">
            <a:extLst>
              <a:ext uri="{FF2B5EF4-FFF2-40B4-BE49-F238E27FC236}">
                <a16:creationId xmlns:a16="http://schemas.microsoft.com/office/drawing/2014/main" id="{2A9F379B-CCC7-5924-003F-4F457C126821}"/>
              </a:ext>
            </a:extLst>
          </p:cNvPr>
          <p:cNvSpPr/>
          <p:nvPr/>
        </p:nvSpPr>
        <p:spPr>
          <a:xfrm>
            <a:off x="1117598" y="4161868"/>
            <a:ext cx="1333274" cy="1213936"/>
          </a:xfrm>
          <a:custGeom>
            <a:avLst/>
            <a:gdLst/>
            <a:ahLst/>
            <a:cxnLst/>
            <a:rect l="l" t="t" r="r" b="b"/>
            <a:pathLst>
              <a:path w="10921" h="10927" extrusionOk="0">
                <a:moveTo>
                  <a:pt x="5463" y="0"/>
                </a:moveTo>
                <a:cubicBezTo>
                  <a:pt x="2446" y="0"/>
                  <a:pt x="0" y="2446"/>
                  <a:pt x="0" y="5463"/>
                </a:cubicBezTo>
                <a:cubicBezTo>
                  <a:pt x="0" y="8481"/>
                  <a:pt x="2446" y="10926"/>
                  <a:pt x="5463" y="10926"/>
                </a:cubicBezTo>
                <a:cubicBezTo>
                  <a:pt x="8481" y="10926"/>
                  <a:pt x="10920" y="8481"/>
                  <a:pt x="10920" y="5463"/>
                </a:cubicBezTo>
                <a:cubicBezTo>
                  <a:pt x="10920" y="2446"/>
                  <a:pt x="8481" y="0"/>
                  <a:pt x="5463" y="0"/>
                </a:cubicBezTo>
                <a:close/>
              </a:path>
            </a:pathLst>
          </a:custGeom>
          <a:solidFill>
            <a:srgbClr val="3D737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147;p16">
            <a:extLst>
              <a:ext uri="{FF2B5EF4-FFF2-40B4-BE49-F238E27FC236}">
                <a16:creationId xmlns:a16="http://schemas.microsoft.com/office/drawing/2014/main" id="{CCE699BE-06F4-7118-125D-A0561366C4B1}"/>
              </a:ext>
            </a:extLst>
          </p:cNvPr>
          <p:cNvSpPr/>
          <p:nvPr/>
        </p:nvSpPr>
        <p:spPr>
          <a:xfrm>
            <a:off x="6964411" y="4057011"/>
            <a:ext cx="1333271" cy="1286851"/>
          </a:xfrm>
          <a:custGeom>
            <a:avLst/>
            <a:gdLst/>
            <a:ahLst/>
            <a:cxnLst/>
            <a:rect l="l" t="t" r="r" b="b"/>
            <a:pathLst>
              <a:path w="10926" h="10927" extrusionOk="0">
                <a:moveTo>
                  <a:pt x="5463" y="0"/>
                </a:moveTo>
                <a:cubicBezTo>
                  <a:pt x="2446" y="0"/>
                  <a:pt x="0" y="2446"/>
                  <a:pt x="0" y="5463"/>
                </a:cubicBezTo>
                <a:cubicBezTo>
                  <a:pt x="0" y="8481"/>
                  <a:pt x="2446" y="10926"/>
                  <a:pt x="5463" y="10926"/>
                </a:cubicBezTo>
                <a:cubicBezTo>
                  <a:pt x="8480" y="10926"/>
                  <a:pt x="10926" y="8481"/>
                  <a:pt x="10926" y="5463"/>
                </a:cubicBezTo>
                <a:cubicBezTo>
                  <a:pt x="10926" y="2446"/>
                  <a:pt x="8480" y="0"/>
                  <a:pt x="5463" y="0"/>
                </a:cubicBezTo>
                <a:close/>
              </a:path>
            </a:pathLst>
          </a:custGeom>
          <a:solidFill>
            <a:srgbClr val="005E9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FF00"/>
              </a:solidFill>
            </a:endParaRPr>
          </a:p>
        </p:txBody>
      </p:sp>
      <p:sp>
        <p:nvSpPr>
          <p:cNvPr id="28" name="Google Shape;156;p16">
            <a:extLst>
              <a:ext uri="{FF2B5EF4-FFF2-40B4-BE49-F238E27FC236}">
                <a16:creationId xmlns:a16="http://schemas.microsoft.com/office/drawing/2014/main" id="{4B8A7C5E-0097-F694-7EC0-35596AFEB05A}"/>
              </a:ext>
            </a:extLst>
          </p:cNvPr>
          <p:cNvSpPr txBox="1"/>
          <p:nvPr/>
        </p:nvSpPr>
        <p:spPr>
          <a:xfrm>
            <a:off x="8232362" y="4414317"/>
            <a:ext cx="2861676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b="1" kern="1200" dirty="0">
                <a:solidFill>
                  <a:srgbClr val="005E92"/>
                </a:solidFill>
                <a:effectLst/>
                <a:latin typeface="Fira Sans Extra Condensed" panose="020B0503050000020004" pitchFamily="34" charset="0"/>
                <a:ea typeface="Fira Sans Extra Condensed" panose="020B0503050000020004" pitchFamily="34" charset="0"/>
                <a:cs typeface="Fira Sans Extra Condensed" panose="020B0503050000020004" pitchFamily="34" charset="0"/>
              </a:rPr>
              <a:t>Deployment</a:t>
            </a:r>
            <a:endParaRPr lang="en-US" sz="2800" dirty="0">
              <a:effectLst/>
            </a:endParaRPr>
          </a:p>
        </p:txBody>
      </p:sp>
      <p:sp>
        <p:nvSpPr>
          <p:cNvPr id="31" name="Google Shape;159;p16">
            <a:extLst>
              <a:ext uri="{FF2B5EF4-FFF2-40B4-BE49-F238E27FC236}">
                <a16:creationId xmlns:a16="http://schemas.microsoft.com/office/drawing/2014/main" id="{3D19BDC3-41B7-8934-D943-3878753F6DCE}"/>
              </a:ext>
            </a:extLst>
          </p:cNvPr>
          <p:cNvSpPr txBox="1"/>
          <p:nvPr/>
        </p:nvSpPr>
        <p:spPr>
          <a:xfrm>
            <a:off x="2450872" y="4414317"/>
            <a:ext cx="2444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b="1" dirty="0">
                <a:solidFill>
                  <a:srgbClr val="3D737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Dashboard</a:t>
            </a:r>
            <a:endParaRPr sz="3200" b="1" dirty="0">
              <a:solidFill>
                <a:srgbClr val="3D737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" name="Google Shape;164;p16">
            <a:extLst>
              <a:ext uri="{FF2B5EF4-FFF2-40B4-BE49-F238E27FC236}">
                <a16:creationId xmlns:a16="http://schemas.microsoft.com/office/drawing/2014/main" id="{4DD6DB44-406D-5AE4-AC7B-6C0264EFABB0}"/>
              </a:ext>
            </a:extLst>
          </p:cNvPr>
          <p:cNvSpPr txBox="1"/>
          <p:nvPr/>
        </p:nvSpPr>
        <p:spPr>
          <a:xfrm>
            <a:off x="964358" y="2039791"/>
            <a:ext cx="1516800" cy="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4533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" name="Google Shape;183;p16">
            <a:extLst>
              <a:ext uri="{FF2B5EF4-FFF2-40B4-BE49-F238E27FC236}">
                <a16:creationId xmlns:a16="http://schemas.microsoft.com/office/drawing/2014/main" id="{D52130DC-A0BF-53FB-058F-142E4BBE0EF2}"/>
              </a:ext>
            </a:extLst>
          </p:cNvPr>
          <p:cNvSpPr txBox="1"/>
          <p:nvPr/>
        </p:nvSpPr>
        <p:spPr>
          <a:xfrm>
            <a:off x="6872646" y="4204985"/>
            <a:ext cx="1516800" cy="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4533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" name="Google Shape;184;p16">
            <a:extLst>
              <a:ext uri="{FF2B5EF4-FFF2-40B4-BE49-F238E27FC236}">
                <a16:creationId xmlns:a16="http://schemas.microsoft.com/office/drawing/2014/main" id="{9FA79426-1E44-72F9-A408-AF86729AA4F0}"/>
              </a:ext>
            </a:extLst>
          </p:cNvPr>
          <p:cNvSpPr txBox="1"/>
          <p:nvPr/>
        </p:nvSpPr>
        <p:spPr>
          <a:xfrm>
            <a:off x="1012267" y="4264117"/>
            <a:ext cx="1516800" cy="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4533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" name="Google Shape;147;p16">
            <a:extLst>
              <a:ext uri="{FF2B5EF4-FFF2-40B4-BE49-F238E27FC236}">
                <a16:creationId xmlns:a16="http://schemas.microsoft.com/office/drawing/2014/main" id="{F4428C40-64E7-C3D3-8FDC-3A12620FC7AF}"/>
              </a:ext>
            </a:extLst>
          </p:cNvPr>
          <p:cNvSpPr/>
          <p:nvPr/>
        </p:nvSpPr>
        <p:spPr>
          <a:xfrm>
            <a:off x="6964411" y="1859123"/>
            <a:ext cx="1333274" cy="1286851"/>
          </a:xfrm>
          <a:custGeom>
            <a:avLst/>
            <a:gdLst/>
            <a:ahLst/>
            <a:cxnLst/>
            <a:rect l="l" t="t" r="r" b="b"/>
            <a:pathLst>
              <a:path w="10926" h="10927" extrusionOk="0">
                <a:moveTo>
                  <a:pt x="5463" y="0"/>
                </a:moveTo>
                <a:cubicBezTo>
                  <a:pt x="2446" y="0"/>
                  <a:pt x="0" y="2446"/>
                  <a:pt x="0" y="5463"/>
                </a:cubicBezTo>
                <a:cubicBezTo>
                  <a:pt x="0" y="8481"/>
                  <a:pt x="2446" y="10926"/>
                  <a:pt x="5463" y="10926"/>
                </a:cubicBezTo>
                <a:cubicBezTo>
                  <a:pt x="8480" y="10926"/>
                  <a:pt x="10926" y="8481"/>
                  <a:pt x="10926" y="5463"/>
                </a:cubicBezTo>
                <a:cubicBezTo>
                  <a:pt x="10926" y="2446"/>
                  <a:pt x="8480" y="0"/>
                  <a:pt x="5463" y="0"/>
                </a:cubicBezTo>
                <a:close/>
              </a:path>
            </a:pathLst>
          </a:custGeom>
          <a:solidFill>
            <a:srgbClr val="FFB17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183;p16">
            <a:extLst>
              <a:ext uri="{FF2B5EF4-FFF2-40B4-BE49-F238E27FC236}">
                <a16:creationId xmlns:a16="http://schemas.microsoft.com/office/drawing/2014/main" id="{4CEE256C-0553-CF51-566E-8FB02F894FF2}"/>
              </a:ext>
            </a:extLst>
          </p:cNvPr>
          <p:cNvSpPr txBox="1"/>
          <p:nvPr/>
        </p:nvSpPr>
        <p:spPr>
          <a:xfrm>
            <a:off x="6872648" y="2025228"/>
            <a:ext cx="1516800" cy="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4533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58" name="Graphic 57" descr="Database outline">
            <a:extLst>
              <a:ext uri="{FF2B5EF4-FFF2-40B4-BE49-F238E27FC236}">
                <a16:creationId xmlns:a16="http://schemas.microsoft.com/office/drawing/2014/main" id="{36B557C5-775D-20C7-D5AC-601D93369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480" y="2044565"/>
            <a:ext cx="707292" cy="707292"/>
          </a:xfrm>
          <a:prstGeom prst="rect">
            <a:avLst/>
          </a:prstGeom>
        </p:spPr>
      </p:pic>
      <p:pic>
        <p:nvPicPr>
          <p:cNvPr id="62" name="Graphic 61" descr="Statistics outline">
            <a:extLst>
              <a:ext uri="{FF2B5EF4-FFF2-40B4-BE49-F238E27FC236}">
                <a16:creationId xmlns:a16="http://schemas.microsoft.com/office/drawing/2014/main" id="{FF6BCED2-A10E-471C-4A47-EFE9C44F2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431" y="4369759"/>
            <a:ext cx="645417" cy="652458"/>
          </a:xfrm>
          <a:prstGeom prst="rect">
            <a:avLst/>
          </a:prstGeom>
        </p:spPr>
      </p:pic>
      <p:pic>
        <p:nvPicPr>
          <p:cNvPr id="64" name="Graphic 63" descr="Artificial Intelligence outline">
            <a:extLst>
              <a:ext uri="{FF2B5EF4-FFF2-40B4-BE49-F238E27FC236}">
                <a16:creationId xmlns:a16="http://schemas.microsoft.com/office/drawing/2014/main" id="{506CAE92-DA3C-28C1-6C91-280ECEF9DD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2490" y="2148903"/>
            <a:ext cx="707292" cy="707292"/>
          </a:xfrm>
          <a:prstGeom prst="rect">
            <a:avLst/>
          </a:prstGeom>
        </p:spPr>
      </p:pic>
      <p:pic>
        <p:nvPicPr>
          <p:cNvPr id="66" name="Graphic 65" descr="Web design outline">
            <a:extLst>
              <a:ext uri="{FF2B5EF4-FFF2-40B4-BE49-F238E27FC236}">
                <a16:creationId xmlns:a16="http://schemas.microsoft.com/office/drawing/2014/main" id="{FC042F35-8724-877C-3C37-D571929D55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45092" y="4450346"/>
            <a:ext cx="685819" cy="685819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162EE27-9A4C-06CB-414C-D170E6CEE640}"/>
              </a:ext>
            </a:extLst>
          </p:cNvPr>
          <p:cNvSpPr txBox="1"/>
          <p:nvPr/>
        </p:nvSpPr>
        <p:spPr>
          <a:xfrm>
            <a:off x="344431" y="332758"/>
            <a:ext cx="3722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2A4E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Content : 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2152487-2C05-F864-0782-E41E1540CDF3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25FD93D-3AF9-07FC-D4DF-9CC4453AD97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96A29CF-22E0-02E9-C8EC-D2BFDE4FB336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527DFB0-6F09-333D-4171-0C3A722B602E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9F138CBD-F4DD-F86A-D6CF-0CE7374099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374340-6A5E-FBD7-2D3A-8A7F93ACA0FF}"/>
              </a:ext>
            </a:extLst>
          </p:cNvPr>
          <p:cNvSpPr txBox="1"/>
          <p:nvPr/>
        </p:nvSpPr>
        <p:spPr>
          <a:xfrm>
            <a:off x="2572921" y="2237578"/>
            <a:ext cx="24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EC9AE"/>
                </a:solidFill>
                <a:latin typeface="Fira Sans Extra Condensed"/>
              </a:rPr>
              <a:t>Introduction</a:t>
            </a:r>
          </a:p>
        </p:txBody>
      </p:sp>
      <p:sp>
        <p:nvSpPr>
          <p:cNvPr id="29" name="Google Shape;156;p16">
            <a:extLst>
              <a:ext uri="{FF2B5EF4-FFF2-40B4-BE49-F238E27FC236}">
                <a16:creationId xmlns:a16="http://schemas.microsoft.com/office/drawing/2014/main" id="{A9BF5F1B-16D5-FCCB-CAC8-0970D5715500}"/>
              </a:ext>
            </a:extLst>
          </p:cNvPr>
          <p:cNvSpPr txBox="1"/>
          <p:nvPr/>
        </p:nvSpPr>
        <p:spPr>
          <a:xfrm>
            <a:off x="8111885" y="2148903"/>
            <a:ext cx="3634843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800" b="1" dirty="0">
                <a:solidFill>
                  <a:srgbClr val="D28E1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</a:t>
            </a:r>
            <a:endParaRPr sz="2800" b="1" dirty="0">
              <a:solidFill>
                <a:srgbClr val="D28E1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29340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104378-B6F8-4DB9-30D8-59FA6A81F834}"/>
              </a:ext>
            </a:extLst>
          </p:cNvPr>
          <p:cNvSpPr txBox="1"/>
          <p:nvPr/>
        </p:nvSpPr>
        <p:spPr>
          <a:xfrm>
            <a:off x="213137" y="1102872"/>
            <a:ext cx="114503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ar-EG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Strengthen Customer Retention for Short-Term Contracts: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Offer discounts or loyalty rewards for switching from monthly to longer-term contracts, and highlight these benefits in marketing.</a:t>
            </a:r>
          </a:p>
          <a:p>
            <a:pPr>
              <a:lnSpc>
                <a:spcPct val="150000"/>
              </a:lnSpc>
            </a:pPr>
            <a:endParaRPr lang="ar-EG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Target Early-Tenure Customers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: Improve onboarding with regular check-ins and personalized communication to build loyalty in the early months.</a:t>
            </a:r>
          </a:p>
          <a:p>
            <a:pPr>
              <a:lnSpc>
                <a:spcPct val="150000"/>
              </a:lnSpc>
            </a:pPr>
            <a:endParaRPr lang="ar-EG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Reduce Senior Citizen Churn: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Develop targeted marketing and simplified service packages for seniors to boost engagement and retention.</a:t>
            </a:r>
            <a:endParaRPr lang="ar-EG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endParaRPr lang="ar-EG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046EC2-80FB-D08D-63CC-D17F4DE4929C}"/>
              </a:ext>
            </a:extLst>
          </p:cNvPr>
          <p:cNvSpPr txBox="1"/>
          <p:nvPr/>
        </p:nvSpPr>
        <p:spPr>
          <a:xfrm>
            <a:off x="213137" y="456541"/>
            <a:ext cx="460475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rgbClr val="38686A"/>
                </a:solidFill>
                <a:latin typeface="Fira Sans Extra Condensed"/>
              </a:rPr>
              <a:t>Recommendations:</a:t>
            </a:r>
          </a:p>
        </p:txBody>
      </p:sp>
      <p:pic>
        <p:nvPicPr>
          <p:cNvPr id="2" name="Picture 1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4A71FB9C-D6AA-691F-F601-C7DAEC0C1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2E22D3-347F-1F18-48EE-498C2634927A}"/>
              </a:ext>
            </a:extLst>
          </p:cNvPr>
          <p:cNvCxnSpPr>
            <a:cxnSpLocks/>
          </p:cNvCxnSpPr>
          <p:nvPr/>
        </p:nvCxnSpPr>
        <p:spPr>
          <a:xfrm>
            <a:off x="12192000" y="4620638"/>
            <a:ext cx="0" cy="223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A1748-DA7E-216E-E125-91E4130CC4FA}"/>
              </a:ext>
            </a:extLst>
          </p:cNvPr>
          <p:cNvCxnSpPr/>
          <p:nvPr/>
        </p:nvCxnSpPr>
        <p:spPr>
          <a:xfrm>
            <a:off x="9285587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737706-6D05-94E9-54CE-0C382E9C1DBF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66387C-EFE6-AA31-BE03-17AFB0C29F11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526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104378-B6F8-4DB9-30D8-59FA6A81F834}"/>
              </a:ext>
            </a:extLst>
          </p:cNvPr>
          <p:cNvSpPr txBox="1"/>
          <p:nvPr/>
        </p:nvSpPr>
        <p:spPr>
          <a:xfrm>
            <a:off x="213137" y="1102872"/>
            <a:ext cx="114503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ar-EG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pPr>
              <a:lnSpc>
                <a:spcPct val="150000"/>
              </a:lnSpc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Fira Sans Extra Condensed" panose="020B0503050000020004" pitchFamily="34" charset="0"/>
                <a:ea typeface="+mn-ea"/>
                <a:cs typeface="+mn-cs"/>
              </a:rPr>
              <a:t>Enhance Online Security and Tech Support Services: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Fira Sans Extra Condensed" panose="020B0503050000020004" pitchFamily="34" charset="0"/>
                <a:ea typeface="+mn-ea"/>
                <a:cs typeface="+mn-cs"/>
              </a:rPr>
              <a:t>Actively promote Online Security and Tech Support, bundling them with core services to enhance loyalty.</a:t>
            </a:r>
          </a:p>
          <a:p>
            <a:pPr>
              <a:lnSpc>
                <a:spcPct val="150000"/>
              </a:lnSpc>
            </a:pPr>
            <a:endParaRPr lang="ar-EG" sz="2400" dirty="0">
              <a:solidFill>
                <a:srgbClr val="404040"/>
              </a:solidFill>
              <a:latin typeface="Fira Sans Extra Condensed" panose="020B05030500000200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Fira Sans Extra Condensed" panose="020B0503050000020004" pitchFamily="34" charset="0"/>
                <a:ea typeface="+mn-ea"/>
                <a:cs typeface="+mn-cs"/>
              </a:rPr>
              <a:t>Address Fiber Optic Service Issues: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Fira Sans Extra Condensed" panose="020B0503050000020004" pitchFamily="34" charset="0"/>
                <a:ea typeface="+mn-ea"/>
                <a:cs typeface="+mn-cs"/>
              </a:rPr>
              <a:t>Analyze customer feedback to improve fiber optic services and consider promotional rates to attract customers.</a:t>
            </a:r>
          </a:p>
          <a:p>
            <a:pPr>
              <a:lnSpc>
                <a:spcPct val="150000"/>
              </a:lnSpc>
            </a:pPr>
            <a:endParaRPr lang="ar-EG" sz="2400" kern="1200" dirty="0">
              <a:solidFill>
                <a:srgbClr val="404040"/>
              </a:solidFill>
              <a:effectLst/>
              <a:latin typeface="Fira Sans Extra Condensed" panose="020B0503050000020004" pitchFamily="34" charset="0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sz="2400" b="1" kern="1200" dirty="0">
                <a:solidFill>
                  <a:srgbClr val="404040"/>
                </a:solidFill>
                <a:effectLst/>
                <a:latin typeface="Fira Sans Extra Condensed" panose="020B0503050000020004" pitchFamily="34" charset="0"/>
                <a:ea typeface="+mn-ea"/>
                <a:cs typeface="+mn-cs"/>
              </a:rPr>
              <a:t>Lower Monthly Charges: </a:t>
            </a:r>
            <a:r>
              <a:rPr lang="en-US" sz="2400" kern="1200" dirty="0">
                <a:solidFill>
                  <a:srgbClr val="404040"/>
                </a:solidFill>
                <a:effectLst/>
                <a:latin typeface="Fira Sans Extra Condensed" panose="020B0503050000020004" pitchFamily="34" charset="0"/>
                <a:ea typeface="+mn-ea"/>
                <a:cs typeface="+mn-cs"/>
              </a:rPr>
              <a:t>Reassess pricing strategies, offering flexible options or discounts for at-risk customers while highlighting service value.</a:t>
            </a:r>
            <a:endParaRPr lang="ar-EG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046EC2-80FB-D08D-63CC-D17F4DE4929C}"/>
              </a:ext>
            </a:extLst>
          </p:cNvPr>
          <p:cNvSpPr txBox="1"/>
          <p:nvPr/>
        </p:nvSpPr>
        <p:spPr>
          <a:xfrm>
            <a:off x="213137" y="456541"/>
            <a:ext cx="460475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rgbClr val="38686A"/>
                </a:solidFill>
                <a:latin typeface="Fira Sans Extra Condensed"/>
              </a:rPr>
              <a:t>Recommendations:</a:t>
            </a:r>
          </a:p>
        </p:txBody>
      </p:sp>
      <p:pic>
        <p:nvPicPr>
          <p:cNvPr id="2" name="Picture 1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4A71FB9C-D6AA-691F-F601-C7DAEC0C1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2E22D3-347F-1F18-48EE-498C2634927A}"/>
              </a:ext>
            </a:extLst>
          </p:cNvPr>
          <p:cNvCxnSpPr>
            <a:cxnSpLocks/>
          </p:cNvCxnSpPr>
          <p:nvPr/>
        </p:nvCxnSpPr>
        <p:spPr>
          <a:xfrm>
            <a:off x="12192000" y="4620638"/>
            <a:ext cx="0" cy="223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A1748-DA7E-216E-E125-91E4130CC4FA}"/>
              </a:ext>
            </a:extLst>
          </p:cNvPr>
          <p:cNvCxnSpPr/>
          <p:nvPr/>
        </p:nvCxnSpPr>
        <p:spPr>
          <a:xfrm>
            <a:off x="9285587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737706-6D05-94E9-54CE-0C382E9C1DBF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66387C-EFE6-AA31-BE03-17AFB0C29F11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902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5BB42415-E807-59E6-4A5C-158C691D717A}"/>
              </a:ext>
            </a:extLst>
          </p:cNvPr>
          <p:cNvSpPr/>
          <p:nvPr/>
        </p:nvSpPr>
        <p:spPr>
          <a:xfrm>
            <a:off x="2142383" y="1724487"/>
            <a:ext cx="1635764" cy="1503972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2A4E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FE674C"/>
              </a:solidFill>
            </a:endParaRPr>
          </a:p>
        </p:txBody>
      </p:sp>
      <p:sp>
        <p:nvSpPr>
          <p:cNvPr id="36" name="Google Shape;164;p16">
            <a:extLst>
              <a:ext uri="{FF2B5EF4-FFF2-40B4-BE49-F238E27FC236}">
                <a16:creationId xmlns:a16="http://schemas.microsoft.com/office/drawing/2014/main" id="{4DD6DB44-406D-5AE4-AC7B-6C0264EFABB0}"/>
              </a:ext>
            </a:extLst>
          </p:cNvPr>
          <p:cNvSpPr txBox="1"/>
          <p:nvPr/>
        </p:nvSpPr>
        <p:spPr>
          <a:xfrm>
            <a:off x="1997846" y="1825339"/>
            <a:ext cx="1913629" cy="105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7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72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2152487-2C05-F864-0782-E41E1540CDF3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25FD93D-3AF9-07FC-D4DF-9CC4453AD97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96A29CF-22E0-02E9-C8EC-D2BFDE4FB336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527DFB0-6F09-333D-4171-0C3A722B602E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9F138CBD-F4DD-F86A-D6CF-0CE737409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374340-6A5E-FBD7-2D3A-8A7F93ACA0FF}"/>
              </a:ext>
            </a:extLst>
          </p:cNvPr>
          <p:cNvSpPr txBox="1"/>
          <p:nvPr/>
        </p:nvSpPr>
        <p:spPr>
          <a:xfrm>
            <a:off x="412285" y="3527859"/>
            <a:ext cx="5481536" cy="1015663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000" b="1" dirty="0">
                <a:solidFill>
                  <a:srgbClr val="ED7D31"/>
                </a:solidFill>
                <a:latin typeface="Fira Sans Extra Condensed"/>
              </a:rPr>
              <a:t>Machine Learning</a:t>
            </a:r>
          </a:p>
        </p:txBody>
      </p:sp>
      <p:pic>
        <p:nvPicPr>
          <p:cNvPr id="3" name="Picture 2" descr="A group of people working on a machine&#10;&#10;Description automatically generated">
            <a:extLst>
              <a:ext uri="{FF2B5EF4-FFF2-40B4-BE49-F238E27FC236}">
                <a16:creationId xmlns:a16="http://schemas.microsoft.com/office/drawing/2014/main" id="{82EEF4EF-0E3D-DFEB-592D-CA6D2633F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09" y="437744"/>
            <a:ext cx="5626211" cy="642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99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6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548;p26">
            <a:extLst>
              <a:ext uri="{FF2B5EF4-FFF2-40B4-BE49-F238E27FC236}">
                <a16:creationId xmlns:a16="http://schemas.microsoft.com/office/drawing/2014/main" id="{2CD2E917-5CA3-4F10-7BE5-287B4BD86318}"/>
              </a:ext>
            </a:extLst>
          </p:cNvPr>
          <p:cNvCxnSpPr/>
          <p:nvPr/>
        </p:nvCxnSpPr>
        <p:spPr>
          <a:xfrm>
            <a:off x="529713" y="3377284"/>
            <a:ext cx="10934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1" name="Google Shape;550;p26">
            <a:extLst>
              <a:ext uri="{FF2B5EF4-FFF2-40B4-BE49-F238E27FC236}">
                <a16:creationId xmlns:a16="http://schemas.microsoft.com/office/drawing/2014/main" id="{44DDC387-D4B5-5790-5353-B4A345A1B1EF}"/>
              </a:ext>
            </a:extLst>
          </p:cNvPr>
          <p:cNvSpPr/>
          <p:nvPr/>
        </p:nvSpPr>
        <p:spPr>
          <a:xfrm>
            <a:off x="3600038" y="3053480"/>
            <a:ext cx="647600" cy="647600"/>
          </a:xfrm>
          <a:prstGeom prst="ellipse">
            <a:avLst/>
          </a:prstGeom>
          <a:solidFill>
            <a:srgbClr val="FA9A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6" name="Google Shape;555;p26">
            <a:extLst>
              <a:ext uri="{FF2B5EF4-FFF2-40B4-BE49-F238E27FC236}">
                <a16:creationId xmlns:a16="http://schemas.microsoft.com/office/drawing/2014/main" id="{4D7956BC-B227-6899-C6DF-891A2CB54ED5}"/>
              </a:ext>
            </a:extLst>
          </p:cNvPr>
          <p:cNvGrpSpPr/>
          <p:nvPr/>
        </p:nvGrpSpPr>
        <p:grpSpPr>
          <a:xfrm>
            <a:off x="1120059" y="3087115"/>
            <a:ext cx="950985" cy="1074913"/>
            <a:chOff x="1714899" y="2808172"/>
            <a:chExt cx="713239" cy="806185"/>
          </a:xfrm>
        </p:grpSpPr>
        <p:sp>
          <p:nvSpPr>
            <p:cNvPr id="127" name="Google Shape;556;p26">
              <a:extLst>
                <a:ext uri="{FF2B5EF4-FFF2-40B4-BE49-F238E27FC236}">
                  <a16:creationId xmlns:a16="http://schemas.microsoft.com/office/drawing/2014/main" id="{7CA4FE66-6FC6-9AC9-2C9B-0AB4D25F4334}"/>
                </a:ext>
              </a:extLst>
            </p:cNvPr>
            <p:cNvSpPr/>
            <p:nvPr/>
          </p:nvSpPr>
          <p:spPr>
            <a:xfrm>
              <a:off x="1942438" y="2808172"/>
              <a:ext cx="485700" cy="48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grpSp>
          <p:nvGrpSpPr>
            <p:cNvPr id="128" name="Google Shape;557;p26">
              <a:extLst>
                <a:ext uri="{FF2B5EF4-FFF2-40B4-BE49-F238E27FC236}">
                  <a16:creationId xmlns:a16="http://schemas.microsoft.com/office/drawing/2014/main" id="{9CAAF3BE-7588-2D84-63A8-5803914B86B4}"/>
                </a:ext>
              </a:extLst>
            </p:cNvPr>
            <p:cNvGrpSpPr/>
            <p:nvPr/>
          </p:nvGrpSpPr>
          <p:grpSpPr>
            <a:xfrm>
              <a:off x="1714899" y="3319834"/>
              <a:ext cx="296602" cy="294523"/>
              <a:chOff x="-64781025" y="3361050"/>
              <a:chExt cx="317425" cy="315200"/>
            </a:xfrm>
          </p:grpSpPr>
          <p:sp>
            <p:nvSpPr>
              <p:cNvPr id="130" name="Google Shape;559;p26">
                <a:extLst>
                  <a:ext uri="{FF2B5EF4-FFF2-40B4-BE49-F238E27FC236}">
                    <a16:creationId xmlns:a16="http://schemas.microsoft.com/office/drawing/2014/main" id="{649175BD-24AD-9791-C2FF-52757059E041}"/>
                  </a:ext>
                </a:extLst>
              </p:cNvPr>
              <p:cNvSpPr/>
              <p:nvPr/>
            </p:nvSpPr>
            <p:spPr>
              <a:xfrm>
                <a:off x="-64568375" y="3361050"/>
                <a:ext cx="104775" cy="105675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4227" extrusionOk="0">
                    <a:moveTo>
                      <a:pt x="2941" y="1"/>
                    </a:moveTo>
                    <a:cubicBezTo>
                      <a:pt x="2906" y="1"/>
                      <a:pt x="2871" y="2"/>
                      <a:pt x="2836" y="5"/>
                    </a:cubicBezTo>
                    <a:cubicBezTo>
                      <a:pt x="1828" y="100"/>
                      <a:pt x="883" y="320"/>
                      <a:pt x="0" y="667"/>
                    </a:cubicBezTo>
                    <a:lnTo>
                      <a:pt x="3529" y="4227"/>
                    </a:lnTo>
                    <a:cubicBezTo>
                      <a:pt x="3876" y="3313"/>
                      <a:pt x="4128" y="2368"/>
                      <a:pt x="4191" y="1392"/>
                    </a:cubicBezTo>
                    <a:cubicBezTo>
                      <a:pt x="4191" y="982"/>
                      <a:pt x="4033" y="635"/>
                      <a:pt x="3812" y="352"/>
                    </a:cubicBezTo>
                    <a:cubicBezTo>
                      <a:pt x="3558" y="125"/>
                      <a:pt x="3252" y="1"/>
                      <a:pt x="29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1" name="Google Shape;560;p26">
                <a:extLst>
                  <a:ext uri="{FF2B5EF4-FFF2-40B4-BE49-F238E27FC236}">
                    <a16:creationId xmlns:a16="http://schemas.microsoft.com/office/drawing/2014/main" id="{E76327E6-685D-B368-DDB1-92653FF21581}"/>
                  </a:ext>
                </a:extLst>
              </p:cNvPr>
              <p:cNvSpPr/>
              <p:nvPr/>
            </p:nvSpPr>
            <p:spPr>
              <a:xfrm>
                <a:off x="-64645575" y="3596675"/>
                <a:ext cx="85100" cy="795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3183" extrusionOk="0">
                    <a:moveTo>
                      <a:pt x="3403" y="0"/>
                    </a:moveTo>
                    <a:lnTo>
                      <a:pt x="3403" y="0"/>
                    </a:lnTo>
                    <a:cubicBezTo>
                      <a:pt x="2710" y="473"/>
                      <a:pt x="2017" y="819"/>
                      <a:pt x="1261" y="1134"/>
                    </a:cubicBezTo>
                    <a:cubicBezTo>
                      <a:pt x="1041" y="1292"/>
                      <a:pt x="726" y="1386"/>
                      <a:pt x="442" y="1449"/>
                    </a:cubicBezTo>
                    <a:cubicBezTo>
                      <a:pt x="347" y="1859"/>
                      <a:pt x="253" y="2237"/>
                      <a:pt x="95" y="2584"/>
                    </a:cubicBezTo>
                    <a:cubicBezTo>
                      <a:pt x="1" y="2741"/>
                      <a:pt x="32" y="2930"/>
                      <a:pt x="158" y="3056"/>
                    </a:cubicBezTo>
                    <a:cubicBezTo>
                      <a:pt x="253" y="3151"/>
                      <a:pt x="347" y="3182"/>
                      <a:pt x="442" y="3182"/>
                    </a:cubicBezTo>
                    <a:cubicBezTo>
                      <a:pt x="505" y="3182"/>
                      <a:pt x="568" y="3182"/>
                      <a:pt x="600" y="3151"/>
                    </a:cubicBezTo>
                    <a:cubicBezTo>
                      <a:pt x="1135" y="2867"/>
                      <a:pt x="1671" y="2521"/>
                      <a:pt x="2080" y="2080"/>
                    </a:cubicBezTo>
                    <a:cubicBezTo>
                      <a:pt x="2679" y="1481"/>
                      <a:pt x="3151" y="756"/>
                      <a:pt x="34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" name="Google Shape;561;p26">
                <a:extLst>
                  <a:ext uri="{FF2B5EF4-FFF2-40B4-BE49-F238E27FC236}">
                    <a16:creationId xmlns:a16="http://schemas.microsoft.com/office/drawing/2014/main" id="{04E127EB-F42F-8C19-36EF-B19DB4CF86A0}"/>
                  </a:ext>
                </a:extLst>
              </p:cNvPr>
              <p:cNvSpPr/>
              <p:nvPr/>
            </p:nvSpPr>
            <p:spPr>
              <a:xfrm>
                <a:off x="-64781025" y="3456475"/>
                <a:ext cx="8035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214" h="3403" extrusionOk="0">
                    <a:moveTo>
                      <a:pt x="3214" y="0"/>
                    </a:moveTo>
                    <a:cubicBezTo>
                      <a:pt x="2426" y="252"/>
                      <a:pt x="1733" y="725"/>
                      <a:pt x="1134" y="1324"/>
                    </a:cubicBezTo>
                    <a:cubicBezTo>
                      <a:pt x="693" y="1733"/>
                      <a:pt x="347" y="2269"/>
                      <a:pt x="63" y="2804"/>
                    </a:cubicBezTo>
                    <a:cubicBezTo>
                      <a:pt x="0" y="2962"/>
                      <a:pt x="32" y="3151"/>
                      <a:pt x="158" y="3277"/>
                    </a:cubicBezTo>
                    <a:cubicBezTo>
                      <a:pt x="221" y="3371"/>
                      <a:pt x="347" y="3403"/>
                      <a:pt x="410" y="3403"/>
                    </a:cubicBezTo>
                    <a:cubicBezTo>
                      <a:pt x="504" y="3403"/>
                      <a:pt x="536" y="3403"/>
                      <a:pt x="630" y="3371"/>
                    </a:cubicBezTo>
                    <a:cubicBezTo>
                      <a:pt x="977" y="3214"/>
                      <a:pt x="1355" y="3088"/>
                      <a:pt x="1764" y="2993"/>
                    </a:cubicBezTo>
                    <a:cubicBezTo>
                      <a:pt x="1827" y="2678"/>
                      <a:pt x="1953" y="2426"/>
                      <a:pt x="2079" y="2143"/>
                    </a:cubicBezTo>
                    <a:cubicBezTo>
                      <a:pt x="2394" y="1387"/>
                      <a:pt x="2741" y="694"/>
                      <a:pt x="3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33" name="Google Shape;562;p26">
            <a:extLst>
              <a:ext uri="{FF2B5EF4-FFF2-40B4-BE49-F238E27FC236}">
                <a16:creationId xmlns:a16="http://schemas.microsoft.com/office/drawing/2014/main" id="{55ECE262-EAAE-42F7-3229-E0DD8520436E}"/>
              </a:ext>
            </a:extLst>
          </p:cNvPr>
          <p:cNvGrpSpPr/>
          <p:nvPr/>
        </p:nvGrpSpPr>
        <p:grpSpPr>
          <a:xfrm>
            <a:off x="5293379" y="3149908"/>
            <a:ext cx="905664" cy="985896"/>
            <a:chOff x="3700783" y="2875661"/>
            <a:chExt cx="679248" cy="739422"/>
          </a:xfrm>
        </p:grpSpPr>
        <p:sp>
          <p:nvSpPr>
            <p:cNvPr id="134" name="Google Shape;563;p26">
              <a:extLst>
                <a:ext uri="{FF2B5EF4-FFF2-40B4-BE49-F238E27FC236}">
                  <a16:creationId xmlns:a16="http://schemas.microsoft.com/office/drawing/2014/main" id="{83B008A9-7C43-F415-00C0-7791C1C14673}"/>
                </a:ext>
              </a:extLst>
            </p:cNvPr>
            <p:cNvSpPr/>
            <p:nvPr/>
          </p:nvSpPr>
          <p:spPr>
            <a:xfrm>
              <a:off x="3894331" y="2875661"/>
              <a:ext cx="485700" cy="485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" name="Google Shape;565;p26">
              <a:extLst>
                <a:ext uri="{FF2B5EF4-FFF2-40B4-BE49-F238E27FC236}">
                  <a16:creationId xmlns:a16="http://schemas.microsoft.com/office/drawing/2014/main" id="{BE7BACF4-B3C6-AB3F-7EF6-BC3DB2DFDFE5}"/>
                </a:ext>
              </a:extLst>
            </p:cNvPr>
            <p:cNvSpPr/>
            <p:nvPr/>
          </p:nvSpPr>
          <p:spPr>
            <a:xfrm>
              <a:off x="3700783" y="3576702"/>
              <a:ext cx="173681" cy="38381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39" name="Google Shape;568;p26">
            <a:extLst>
              <a:ext uri="{FF2B5EF4-FFF2-40B4-BE49-F238E27FC236}">
                <a16:creationId xmlns:a16="http://schemas.microsoft.com/office/drawing/2014/main" id="{8C22DE33-A4F1-10A1-8487-E0490CB198E3}"/>
              </a:ext>
            </a:extLst>
          </p:cNvPr>
          <p:cNvSpPr/>
          <p:nvPr/>
        </p:nvSpPr>
        <p:spPr>
          <a:xfrm>
            <a:off x="7746588" y="3053472"/>
            <a:ext cx="647600" cy="647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6" name="Google Shape;575;p26">
            <a:extLst>
              <a:ext uri="{FF2B5EF4-FFF2-40B4-BE49-F238E27FC236}">
                <a16:creationId xmlns:a16="http://schemas.microsoft.com/office/drawing/2014/main" id="{3F28B026-FBDB-111A-D72E-351FCFB4F669}"/>
              </a:ext>
            </a:extLst>
          </p:cNvPr>
          <p:cNvSpPr/>
          <p:nvPr/>
        </p:nvSpPr>
        <p:spPr>
          <a:xfrm>
            <a:off x="9819864" y="3053476"/>
            <a:ext cx="647600" cy="647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5" name="Google Shape;584;p26">
            <a:extLst>
              <a:ext uri="{FF2B5EF4-FFF2-40B4-BE49-F238E27FC236}">
                <a16:creationId xmlns:a16="http://schemas.microsoft.com/office/drawing/2014/main" id="{5B1EC35D-B92D-33BF-1E28-8077EF9A141C}"/>
              </a:ext>
            </a:extLst>
          </p:cNvPr>
          <p:cNvSpPr txBox="1"/>
          <p:nvPr/>
        </p:nvSpPr>
        <p:spPr>
          <a:xfrm>
            <a:off x="4980910" y="3889333"/>
            <a:ext cx="1829200" cy="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selection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" name="Google Shape;585;p26">
            <a:extLst>
              <a:ext uri="{FF2B5EF4-FFF2-40B4-BE49-F238E27FC236}">
                <a16:creationId xmlns:a16="http://schemas.microsoft.com/office/drawing/2014/main" id="{B10339DF-AC4D-E5EA-E703-451B6AC0875E}"/>
              </a:ext>
            </a:extLst>
          </p:cNvPr>
          <p:cNvSpPr txBox="1"/>
          <p:nvPr/>
        </p:nvSpPr>
        <p:spPr>
          <a:xfrm>
            <a:off x="928661" y="3747592"/>
            <a:ext cx="1829200" cy="3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rgbClr val="40404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</a:t>
            </a:r>
            <a:r>
              <a:rPr lang="en" sz="1600" b="1" dirty="0">
                <a:solidFill>
                  <a:srgbClr val="40404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ata </a:t>
            </a:r>
            <a:r>
              <a:rPr lang="en-US" sz="1600" b="1" dirty="0">
                <a:solidFill>
                  <a:srgbClr val="40404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preparation</a:t>
            </a:r>
            <a:endParaRPr sz="1600" b="1" dirty="0">
              <a:solidFill>
                <a:srgbClr val="40404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7" name="Google Shape;586;p26">
            <a:extLst>
              <a:ext uri="{FF2B5EF4-FFF2-40B4-BE49-F238E27FC236}">
                <a16:creationId xmlns:a16="http://schemas.microsoft.com/office/drawing/2014/main" id="{A8816CC3-BA62-60D3-45F5-C8BF51A33E45}"/>
              </a:ext>
            </a:extLst>
          </p:cNvPr>
          <p:cNvSpPr txBox="1"/>
          <p:nvPr/>
        </p:nvSpPr>
        <p:spPr>
          <a:xfrm>
            <a:off x="2945702" y="3776579"/>
            <a:ext cx="1877623" cy="35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Splitting 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" name="Google Shape;587;p26">
            <a:extLst>
              <a:ext uri="{FF2B5EF4-FFF2-40B4-BE49-F238E27FC236}">
                <a16:creationId xmlns:a16="http://schemas.microsoft.com/office/drawing/2014/main" id="{6417CDF1-1E0D-9412-E090-A8ABA2229711}"/>
              </a:ext>
            </a:extLst>
          </p:cNvPr>
          <p:cNvSpPr txBox="1"/>
          <p:nvPr/>
        </p:nvSpPr>
        <p:spPr>
          <a:xfrm>
            <a:off x="9229036" y="3897800"/>
            <a:ext cx="1829200" cy="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prediction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9" name="Google Shape;588;p26">
            <a:extLst>
              <a:ext uri="{FF2B5EF4-FFF2-40B4-BE49-F238E27FC236}">
                <a16:creationId xmlns:a16="http://schemas.microsoft.com/office/drawing/2014/main" id="{A11FFA6A-3692-2A39-8C1F-C2900EDAF3D8}"/>
              </a:ext>
            </a:extLst>
          </p:cNvPr>
          <p:cNvSpPr txBox="1"/>
          <p:nvPr/>
        </p:nvSpPr>
        <p:spPr>
          <a:xfrm>
            <a:off x="7023755" y="3756885"/>
            <a:ext cx="2212058" cy="472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Hyper parameter tuning </a:t>
            </a:r>
          </a:p>
          <a:p>
            <a:pPr algn="ctr"/>
            <a:r>
              <a:rPr lang="en-US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And evaluation  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0" name="Google Shape;589;p26">
            <a:extLst>
              <a:ext uri="{FF2B5EF4-FFF2-40B4-BE49-F238E27FC236}">
                <a16:creationId xmlns:a16="http://schemas.microsoft.com/office/drawing/2014/main" id="{2626D1FF-C71B-D93D-7A2D-6621F53ECC43}"/>
              </a:ext>
            </a:extLst>
          </p:cNvPr>
          <p:cNvSpPr/>
          <p:nvPr/>
        </p:nvSpPr>
        <p:spPr>
          <a:xfrm>
            <a:off x="520540" y="4623221"/>
            <a:ext cx="2538297" cy="1432806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1" name="Google Shape;590;p26">
            <a:extLst>
              <a:ext uri="{FF2B5EF4-FFF2-40B4-BE49-F238E27FC236}">
                <a16:creationId xmlns:a16="http://schemas.microsoft.com/office/drawing/2014/main" id="{1D71B684-EFCB-8CF8-4EFA-60C20196AA84}"/>
              </a:ext>
            </a:extLst>
          </p:cNvPr>
          <p:cNvSpPr/>
          <p:nvPr/>
        </p:nvSpPr>
        <p:spPr>
          <a:xfrm>
            <a:off x="4570643" y="4678002"/>
            <a:ext cx="2655597" cy="135370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E78A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" name="Google Shape;591;p26">
            <a:extLst>
              <a:ext uri="{FF2B5EF4-FFF2-40B4-BE49-F238E27FC236}">
                <a16:creationId xmlns:a16="http://schemas.microsoft.com/office/drawing/2014/main" id="{D8AECECD-CF25-16A2-443C-716C182F40DD}"/>
              </a:ext>
            </a:extLst>
          </p:cNvPr>
          <p:cNvSpPr/>
          <p:nvPr/>
        </p:nvSpPr>
        <p:spPr>
          <a:xfrm>
            <a:off x="9034346" y="4799684"/>
            <a:ext cx="2323822" cy="109239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3" name="Google Shape;592;p26">
            <a:extLst>
              <a:ext uri="{FF2B5EF4-FFF2-40B4-BE49-F238E27FC236}">
                <a16:creationId xmlns:a16="http://schemas.microsoft.com/office/drawing/2014/main" id="{804A868B-6B01-22C4-4638-775FE45580BF}"/>
              </a:ext>
            </a:extLst>
          </p:cNvPr>
          <p:cNvSpPr/>
          <p:nvPr/>
        </p:nvSpPr>
        <p:spPr>
          <a:xfrm>
            <a:off x="2744869" y="1003223"/>
            <a:ext cx="2469734" cy="150632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4" name="Google Shape;593;p26">
            <a:extLst>
              <a:ext uri="{FF2B5EF4-FFF2-40B4-BE49-F238E27FC236}">
                <a16:creationId xmlns:a16="http://schemas.microsoft.com/office/drawing/2014/main" id="{9C482304-5CF3-95D2-FF8A-7AD4F604045D}"/>
              </a:ext>
            </a:extLst>
          </p:cNvPr>
          <p:cNvSpPr/>
          <p:nvPr/>
        </p:nvSpPr>
        <p:spPr>
          <a:xfrm>
            <a:off x="6923237" y="1165515"/>
            <a:ext cx="2377341" cy="124090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5" name="Google Shape;594;p26">
            <a:extLst>
              <a:ext uri="{FF2B5EF4-FFF2-40B4-BE49-F238E27FC236}">
                <a16:creationId xmlns:a16="http://schemas.microsoft.com/office/drawing/2014/main" id="{85245C2A-D477-657F-93E6-0AFBF0EC9E23}"/>
              </a:ext>
            </a:extLst>
          </p:cNvPr>
          <p:cNvSpPr txBox="1"/>
          <p:nvPr/>
        </p:nvSpPr>
        <p:spPr>
          <a:xfrm>
            <a:off x="800511" y="4710460"/>
            <a:ext cx="2538296" cy="124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Feature selection</a:t>
            </a:r>
            <a:endParaRPr lang="en-US" sz="1600" dirty="0">
              <a:solidFill>
                <a:srgbClr val="000000"/>
              </a:solidFill>
              <a:latin typeface="Fira Sans Extra Condensed"/>
              <a:ea typeface="Roboto"/>
              <a:cs typeface="Roboto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Feature encoding</a:t>
            </a:r>
            <a:endParaRPr lang="en-US" sz="1600" dirty="0">
              <a:solidFill>
                <a:srgbClr val="000000"/>
              </a:solidFill>
              <a:latin typeface="Fira Sans Extra Condensed"/>
              <a:ea typeface="Roboto"/>
              <a:cs typeface="Roboto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Data shuffling</a:t>
            </a:r>
            <a:endParaRPr sz="1600" dirty="0">
              <a:solidFill>
                <a:srgbClr val="000000"/>
              </a:solidFill>
              <a:latin typeface="Fira Sans Extra Condensed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595;p26">
            <a:extLst>
              <a:ext uri="{FF2B5EF4-FFF2-40B4-BE49-F238E27FC236}">
                <a16:creationId xmlns:a16="http://schemas.microsoft.com/office/drawing/2014/main" id="{60897898-87F5-AD0F-17C2-60E7D175FF7F}"/>
              </a:ext>
            </a:extLst>
          </p:cNvPr>
          <p:cNvSpPr txBox="1"/>
          <p:nvPr/>
        </p:nvSpPr>
        <p:spPr>
          <a:xfrm>
            <a:off x="3051432" y="985390"/>
            <a:ext cx="2343114" cy="152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Split the data into:</a:t>
            </a:r>
            <a:endParaRPr lang="en-US" sz="1600" b="1" dirty="0">
              <a:solidFill>
                <a:srgbClr val="000000"/>
              </a:solidFill>
              <a:latin typeface="Fira Sans Extra Condensed"/>
              <a:ea typeface="Roboto"/>
              <a:cs typeface="Robo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Training set</a:t>
            </a:r>
            <a:endParaRPr lang="en-US" sz="1600" dirty="0">
              <a:solidFill>
                <a:srgbClr val="000000"/>
              </a:solidFill>
              <a:latin typeface="Fira Sans Extra Condensed"/>
              <a:ea typeface="Roboto"/>
              <a:cs typeface="Robo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Validation set</a:t>
            </a:r>
            <a:endParaRPr lang="en-US" sz="1600" dirty="0">
              <a:solidFill>
                <a:srgbClr val="000000"/>
              </a:solidFill>
              <a:latin typeface="Fira Sans Extra Condensed"/>
              <a:ea typeface="Roboto"/>
              <a:cs typeface="Robo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Test set</a:t>
            </a:r>
            <a:endParaRPr sz="1600" dirty="0">
              <a:solidFill>
                <a:srgbClr val="000000"/>
              </a:solidFill>
              <a:latin typeface="Fira Sans Extra Condensed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596;p26">
            <a:extLst>
              <a:ext uri="{FF2B5EF4-FFF2-40B4-BE49-F238E27FC236}">
                <a16:creationId xmlns:a16="http://schemas.microsoft.com/office/drawing/2014/main" id="{CC94B258-7C31-9AA0-D1BF-4669D5004904}"/>
              </a:ext>
            </a:extLst>
          </p:cNvPr>
          <p:cNvSpPr txBox="1"/>
          <p:nvPr/>
        </p:nvSpPr>
        <p:spPr>
          <a:xfrm>
            <a:off x="4647138" y="4856335"/>
            <a:ext cx="2864707" cy="99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Random forest classifier</a:t>
            </a:r>
            <a:endParaRPr lang="en-US" sz="1600" dirty="0">
              <a:solidFill>
                <a:srgbClr val="000000"/>
              </a:solidFill>
              <a:latin typeface="Fira Sans Extra Condensed"/>
              <a:ea typeface="Roboto"/>
              <a:cs typeface="Robo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Logistic regression</a:t>
            </a:r>
            <a:endParaRPr lang="en-US" sz="1600" dirty="0">
              <a:solidFill>
                <a:srgbClr val="000000"/>
              </a:solidFill>
              <a:latin typeface="Fira Sans Extra Condensed"/>
              <a:ea typeface="Roboto"/>
              <a:cs typeface="Robo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Support vector machine</a:t>
            </a:r>
            <a:endParaRPr lang="en-US" sz="1600" dirty="0">
              <a:solidFill>
                <a:srgbClr val="000000"/>
              </a:solidFill>
              <a:latin typeface="Fira Sans Extra Condensed"/>
              <a:ea typeface="Roboto"/>
              <a:cs typeface="Roboto"/>
            </a:endParaRPr>
          </a:p>
        </p:txBody>
      </p:sp>
      <p:sp>
        <p:nvSpPr>
          <p:cNvPr id="168" name="Google Shape;597;p26">
            <a:extLst>
              <a:ext uri="{FF2B5EF4-FFF2-40B4-BE49-F238E27FC236}">
                <a16:creationId xmlns:a16="http://schemas.microsoft.com/office/drawing/2014/main" id="{9114FC43-D04F-FA17-6001-C7666A466804}"/>
              </a:ext>
            </a:extLst>
          </p:cNvPr>
          <p:cNvSpPr txBox="1"/>
          <p:nvPr/>
        </p:nvSpPr>
        <p:spPr>
          <a:xfrm>
            <a:off x="7107319" y="1382445"/>
            <a:ext cx="2178509" cy="1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Used Grid search</a:t>
            </a:r>
            <a:endParaRPr lang="en-US" sz="1600" dirty="0">
              <a:solidFill>
                <a:srgbClr val="000000"/>
              </a:solidFill>
              <a:latin typeface="Fira Sans Extra Condensed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Measuring the</a:t>
            </a:r>
            <a:endParaRPr lang="en-US" sz="1600" dirty="0">
              <a:solidFill>
                <a:srgbClr val="000000"/>
              </a:solidFill>
              <a:latin typeface="Fira Sans Extra Condensed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Models accuracy</a:t>
            </a:r>
            <a:endParaRPr lang="en-US" sz="1600" dirty="0">
              <a:solidFill>
                <a:srgbClr val="000000"/>
              </a:solidFill>
              <a:latin typeface="Fira Sans Extra Condensed"/>
              <a:ea typeface="Roboto"/>
              <a:cs typeface="Robo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598;p26">
            <a:extLst>
              <a:ext uri="{FF2B5EF4-FFF2-40B4-BE49-F238E27FC236}">
                <a16:creationId xmlns:a16="http://schemas.microsoft.com/office/drawing/2014/main" id="{02D0EE6B-8242-F9BB-C478-0269C688298B}"/>
              </a:ext>
            </a:extLst>
          </p:cNvPr>
          <p:cNvSpPr txBox="1"/>
          <p:nvPr/>
        </p:nvSpPr>
        <p:spPr>
          <a:xfrm>
            <a:off x="9183987" y="4930752"/>
            <a:ext cx="2178922" cy="815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Make predictions </a:t>
            </a:r>
            <a:endParaRPr lang="en-US" sz="1600" dirty="0">
              <a:solidFill>
                <a:srgbClr val="000000"/>
              </a:solidFill>
              <a:latin typeface="Fira Sans Extra Condensed"/>
              <a:ea typeface="Roboto"/>
              <a:cs typeface="Robo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ira Sans Extra Condensed"/>
                <a:ea typeface="Roboto"/>
                <a:cs typeface="Roboto"/>
                <a:sym typeface="Roboto"/>
              </a:rPr>
              <a:t>Save the model</a:t>
            </a:r>
            <a:endParaRPr lang="en-US" sz="1600" dirty="0">
              <a:solidFill>
                <a:srgbClr val="000000"/>
              </a:solidFill>
              <a:latin typeface="Fira Sans Extra Condensed"/>
              <a:ea typeface="Roboto"/>
              <a:cs typeface="Roboto"/>
            </a:endParaRPr>
          </a:p>
        </p:txBody>
      </p:sp>
      <p:cxnSp>
        <p:nvCxnSpPr>
          <p:cNvPr id="170" name="Google Shape;599;p26">
            <a:extLst>
              <a:ext uri="{FF2B5EF4-FFF2-40B4-BE49-F238E27FC236}">
                <a16:creationId xmlns:a16="http://schemas.microsoft.com/office/drawing/2014/main" id="{2F6A4DD8-1DFD-37D5-6BC1-C4689207F75B}"/>
              </a:ext>
            </a:extLst>
          </p:cNvPr>
          <p:cNvCxnSpPr>
            <a:cxnSpLocks/>
          </p:cNvCxnSpPr>
          <p:nvPr/>
        </p:nvCxnSpPr>
        <p:spPr>
          <a:xfrm flipV="1">
            <a:off x="1793137" y="4102036"/>
            <a:ext cx="2765" cy="51497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600;p26">
            <a:extLst>
              <a:ext uri="{FF2B5EF4-FFF2-40B4-BE49-F238E27FC236}">
                <a16:creationId xmlns:a16="http://schemas.microsoft.com/office/drawing/2014/main" id="{3231C10E-7F83-3CE1-22FB-0AB21BFFAE9D}"/>
              </a:ext>
            </a:extLst>
          </p:cNvPr>
          <p:cNvCxnSpPr>
            <a:cxnSpLocks/>
          </p:cNvCxnSpPr>
          <p:nvPr/>
        </p:nvCxnSpPr>
        <p:spPr>
          <a:xfrm flipV="1">
            <a:off x="5898441" y="4104000"/>
            <a:ext cx="0" cy="571595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601;p26">
            <a:extLst>
              <a:ext uri="{FF2B5EF4-FFF2-40B4-BE49-F238E27FC236}">
                <a16:creationId xmlns:a16="http://schemas.microsoft.com/office/drawing/2014/main" id="{5F97F7AC-CDF5-FC91-B4F9-340AD4C78FE7}"/>
              </a:ext>
            </a:extLst>
          </p:cNvPr>
          <p:cNvCxnSpPr/>
          <p:nvPr/>
        </p:nvCxnSpPr>
        <p:spPr>
          <a:xfrm rot="10800000">
            <a:off x="10147046" y="4129284"/>
            <a:ext cx="0" cy="6704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602;p26">
            <a:extLst>
              <a:ext uri="{FF2B5EF4-FFF2-40B4-BE49-F238E27FC236}">
                <a16:creationId xmlns:a16="http://schemas.microsoft.com/office/drawing/2014/main" id="{2E9BB915-79B4-DF0A-B85A-7D333441E891}"/>
              </a:ext>
            </a:extLst>
          </p:cNvPr>
          <p:cNvCxnSpPr/>
          <p:nvPr/>
        </p:nvCxnSpPr>
        <p:spPr>
          <a:xfrm rot="10800000">
            <a:off x="8061913" y="2404351"/>
            <a:ext cx="0" cy="670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603;p26">
            <a:extLst>
              <a:ext uri="{FF2B5EF4-FFF2-40B4-BE49-F238E27FC236}">
                <a16:creationId xmlns:a16="http://schemas.microsoft.com/office/drawing/2014/main" id="{99A6D126-3870-9DC9-DF92-A34B0C9EE075}"/>
              </a:ext>
            </a:extLst>
          </p:cNvPr>
          <p:cNvCxnSpPr>
            <a:cxnSpLocks/>
          </p:cNvCxnSpPr>
          <p:nvPr/>
        </p:nvCxnSpPr>
        <p:spPr>
          <a:xfrm flipH="1" flipV="1">
            <a:off x="3918189" y="2508643"/>
            <a:ext cx="5684" cy="561979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604;p26">
            <a:extLst>
              <a:ext uri="{FF2B5EF4-FFF2-40B4-BE49-F238E27FC236}">
                <a16:creationId xmlns:a16="http://schemas.microsoft.com/office/drawing/2014/main" id="{3D96C1DE-5727-C540-D85D-08685ECC4552}"/>
              </a:ext>
            </a:extLst>
          </p:cNvPr>
          <p:cNvSpPr txBox="1"/>
          <p:nvPr/>
        </p:nvSpPr>
        <p:spPr>
          <a:xfrm>
            <a:off x="1093746" y="2113568"/>
            <a:ext cx="1516800" cy="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4533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6" name="Google Shape;605;p26">
            <a:extLst>
              <a:ext uri="{FF2B5EF4-FFF2-40B4-BE49-F238E27FC236}">
                <a16:creationId xmlns:a16="http://schemas.microsoft.com/office/drawing/2014/main" id="{87FD8954-FA56-E117-0767-C4D14E1950D6}"/>
              </a:ext>
            </a:extLst>
          </p:cNvPr>
          <p:cNvSpPr txBox="1"/>
          <p:nvPr/>
        </p:nvSpPr>
        <p:spPr>
          <a:xfrm>
            <a:off x="5238713" y="2113568"/>
            <a:ext cx="1516800" cy="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4533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" name="Google Shape;606;p26">
            <a:extLst>
              <a:ext uri="{FF2B5EF4-FFF2-40B4-BE49-F238E27FC236}">
                <a16:creationId xmlns:a16="http://schemas.microsoft.com/office/drawing/2014/main" id="{A780301C-3355-D626-22C1-F743C4217FC3}"/>
              </a:ext>
            </a:extLst>
          </p:cNvPr>
          <p:cNvSpPr txBox="1"/>
          <p:nvPr/>
        </p:nvSpPr>
        <p:spPr>
          <a:xfrm>
            <a:off x="9385246" y="2113568"/>
            <a:ext cx="1516800" cy="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sz="4533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8" name="Google Shape;607;p26">
            <a:extLst>
              <a:ext uri="{FF2B5EF4-FFF2-40B4-BE49-F238E27FC236}">
                <a16:creationId xmlns:a16="http://schemas.microsoft.com/office/drawing/2014/main" id="{0BFF6993-D1C8-F0EB-6D72-3CCC7F7031A7}"/>
              </a:ext>
            </a:extLst>
          </p:cNvPr>
          <p:cNvSpPr txBox="1"/>
          <p:nvPr/>
        </p:nvSpPr>
        <p:spPr>
          <a:xfrm>
            <a:off x="3166213" y="4092884"/>
            <a:ext cx="1516800" cy="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4533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9" name="Google Shape;608;p26">
            <a:extLst>
              <a:ext uri="{FF2B5EF4-FFF2-40B4-BE49-F238E27FC236}">
                <a16:creationId xmlns:a16="http://schemas.microsoft.com/office/drawing/2014/main" id="{AA1BEFBE-7A06-59BC-2B18-FBE8AEB33D9C}"/>
              </a:ext>
            </a:extLst>
          </p:cNvPr>
          <p:cNvSpPr txBox="1"/>
          <p:nvPr/>
        </p:nvSpPr>
        <p:spPr>
          <a:xfrm>
            <a:off x="7302446" y="4092884"/>
            <a:ext cx="1516800" cy="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4533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Graphic 2" descr="Server with solid fill">
            <a:extLst>
              <a:ext uri="{FF2B5EF4-FFF2-40B4-BE49-F238E27FC236}">
                <a16:creationId xmlns:a16="http://schemas.microsoft.com/office/drawing/2014/main" id="{0C92D7C8-2AA5-F310-7872-100AA6ECA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421" y="3180289"/>
            <a:ext cx="459672" cy="459672"/>
          </a:xfrm>
          <a:prstGeom prst="rect">
            <a:avLst/>
          </a:prstGeom>
        </p:spPr>
      </p:pic>
      <p:pic>
        <p:nvPicPr>
          <p:cNvPr id="7" name="Graphic 6" descr="Cut with solid fill">
            <a:extLst>
              <a:ext uri="{FF2B5EF4-FFF2-40B4-BE49-F238E27FC236}">
                <a16:creationId xmlns:a16="http://schemas.microsoft.com/office/drawing/2014/main" id="{26F068B2-F928-BE9B-9C33-ADD9A0315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1715" y="3079384"/>
            <a:ext cx="545923" cy="545923"/>
          </a:xfrm>
          <a:prstGeom prst="rect">
            <a:avLst/>
          </a:prstGeom>
        </p:spPr>
      </p:pic>
      <p:pic>
        <p:nvPicPr>
          <p:cNvPr id="9" name="Graphic 8" descr="Artificial Intelligence with solid fill">
            <a:extLst>
              <a:ext uri="{FF2B5EF4-FFF2-40B4-BE49-F238E27FC236}">
                <a16:creationId xmlns:a16="http://schemas.microsoft.com/office/drawing/2014/main" id="{4AB99238-0DF3-9E1F-761F-54302E1A87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978" y="3207158"/>
            <a:ext cx="503998" cy="503998"/>
          </a:xfrm>
          <a:prstGeom prst="rect">
            <a:avLst/>
          </a:prstGeom>
        </p:spPr>
      </p:pic>
      <p:pic>
        <p:nvPicPr>
          <p:cNvPr id="11" name="Graphic 10" descr="Circles with arrows outline">
            <a:extLst>
              <a:ext uri="{FF2B5EF4-FFF2-40B4-BE49-F238E27FC236}">
                <a16:creationId xmlns:a16="http://schemas.microsoft.com/office/drawing/2014/main" id="{086CA0DD-EBAD-63D6-32F8-C4F5B7E991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68652" y="3075544"/>
            <a:ext cx="603456" cy="603456"/>
          </a:xfrm>
          <a:prstGeom prst="rect">
            <a:avLst/>
          </a:prstGeom>
        </p:spPr>
      </p:pic>
      <p:pic>
        <p:nvPicPr>
          <p:cNvPr id="13" name="Graphic 12" descr="Business Growth with solid fill">
            <a:extLst>
              <a:ext uri="{FF2B5EF4-FFF2-40B4-BE49-F238E27FC236}">
                <a16:creationId xmlns:a16="http://schemas.microsoft.com/office/drawing/2014/main" id="{8D273A13-59B4-902E-02DB-ECE62E0ABF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29271" y="3127648"/>
            <a:ext cx="538193" cy="53819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9AA5ABA-A605-0ECD-0745-A5DDC435D161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A13DB8-7227-41ED-D54C-5D0A98F3D01D}"/>
              </a:ext>
            </a:extLst>
          </p:cNvPr>
          <p:cNvCxnSpPr>
            <a:cxnSpLocks/>
          </p:cNvCxnSpPr>
          <p:nvPr/>
        </p:nvCxnSpPr>
        <p:spPr>
          <a:xfrm>
            <a:off x="12192000" y="4804155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EE50A1-C858-A667-08A3-99991C5272E2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247987D-025B-48DD-5F28-3BFFA1E8A625}"/>
              </a:ext>
            </a:extLst>
          </p:cNvPr>
          <p:cNvCxnSpPr/>
          <p:nvPr/>
        </p:nvCxnSpPr>
        <p:spPr>
          <a:xfrm>
            <a:off x="9285587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AA14D7E8-4E06-4F87-4813-0D07159699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82" y="142448"/>
            <a:ext cx="914389" cy="8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83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B1B9A-7C9F-6E95-807F-3834C5A6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38686A"/>
                </a:solidFill>
                <a:latin typeface="Fira Sans Extra Condensed"/>
                <a:sym typeface="Fira Sans Extra Condensed"/>
              </a:rPr>
              <a:t>Data Preparation:</a:t>
            </a:r>
            <a:endParaRPr lang="en-US" dirty="0"/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AE312FD7-DB62-3859-04A0-70DD8BDB7B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1509955"/>
              </p:ext>
            </p:extLst>
          </p:nvPr>
        </p:nvGraphicFramePr>
        <p:xfrm>
          <a:off x="612648" y="1661846"/>
          <a:ext cx="10945037" cy="4529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20FCDD-1F37-30D3-01BC-E4D476A40F0B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1F8534-149B-1288-4ACA-BACC6A0ADFF7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A66027-E171-6B8F-3B3A-C9948C960169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AA489E-3F9E-114D-E500-4B39DDB595E0}"/>
              </a:ext>
            </a:extLst>
          </p:cNvPr>
          <p:cNvCxnSpPr>
            <a:cxnSpLocks/>
          </p:cNvCxnSpPr>
          <p:nvPr/>
        </p:nvCxnSpPr>
        <p:spPr>
          <a:xfrm>
            <a:off x="12192000" y="4795736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E4019B4A-D941-4B01-7394-7DAB65E185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763" y="145127"/>
            <a:ext cx="914389" cy="8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95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23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8A57-C1FE-A549-7C80-1354FA549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77" y="65156"/>
            <a:ext cx="5862396" cy="1130390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rgbClr val="38686A"/>
                </a:solidFill>
                <a:latin typeface="Fira Sans Extra Condensed"/>
              </a:rPr>
              <a:t>Splitting the data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B50EFC-2FFD-0ECB-AAF7-94DE2D6BF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127" y="1732684"/>
            <a:ext cx="5862396" cy="40965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Fira Sans Extra Condensed"/>
              </a:rPr>
              <a:t>We split the data into features and target, then performed an </a:t>
            </a:r>
            <a:r>
              <a:rPr lang="en-US" b="1" i="0" dirty="0">
                <a:effectLst/>
                <a:latin typeface="Fira Sans Extra Condensed"/>
              </a:rPr>
              <a:t>80/20</a:t>
            </a:r>
            <a:r>
              <a:rPr lang="en-US" b="0" i="0" dirty="0">
                <a:effectLst/>
                <a:latin typeface="Fira Sans Extra Condensed"/>
              </a:rPr>
              <a:t> train-test split. Additionally, we further split the training set, using </a:t>
            </a:r>
            <a:r>
              <a:rPr lang="en-US" b="1" i="0" dirty="0">
                <a:effectLst/>
                <a:latin typeface="Fira Sans Extra Condensed"/>
              </a:rPr>
              <a:t>80</a:t>
            </a:r>
            <a:r>
              <a:rPr lang="en-US" b="0" i="0" dirty="0">
                <a:effectLst/>
                <a:latin typeface="Fira Sans Extra Condensed"/>
              </a:rPr>
              <a:t>% for training and </a:t>
            </a:r>
            <a:r>
              <a:rPr lang="en-US" b="1" i="0" dirty="0">
                <a:effectLst/>
                <a:latin typeface="Fira Sans Extra Condensed"/>
              </a:rPr>
              <a:t>20</a:t>
            </a:r>
            <a:r>
              <a:rPr lang="en-US" b="0" i="0" dirty="0">
                <a:effectLst/>
                <a:latin typeface="Fira Sans Extra Condensed"/>
              </a:rPr>
              <a:t>% for validation, to fine-tune each model and improve performance during evaluation</a:t>
            </a:r>
            <a:br>
              <a:rPr lang="en-US" dirty="0">
                <a:latin typeface="Fira Sans Extra Condensed"/>
              </a:rPr>
            </a:br>
            <a:endParaRPr lang="en-US" b="0" i="0" dirty="0">
              <a:effectLst/>
              <a:latin typeface="Fira Sans Extra Condensed"/>
            </a:endParaRPr>
          </a:p>
          <a:p>
            <a:r>
              <a:rPr lang="en-US" b="1" dirty="0">
                <a:latin typeface="Fira Sans Extra Condensed"/>
              </a:rPr>
              <a:t>Train set size </a:t>
            </a:r>
            <a:r>
              <a:rPr lang="en-US" b="1" dirty="0">
                <a:solidFill>
                  <a:srgbClr val="FA9A43"/>
                </a:solidFill>
                <a:latin typeface="Fira Sans Extra Condensed"/>
              </a:rPr>
              <a:t>(4507,20)</a:t>
            </a:r>
          </a:p>
          <a:p>
            <a:r>
              <a:rPr lang="en-US" b="1" dirty="0">
                <a:latin typeface="Fira Sans Extra Condensed"/>
              </a:rPr>
              <a:t>Validation set size </a:t>
            </a:r>
            <a:r>
              <a:rPr lang="en-US" b="1" dirty="0">
                <a:solidFill>
                  <a:srgbClr val="E15C3D"/>
                </a:solidFill>
                <a:latin typeface="Fira Sans Extra Condensed"/>
              </a:rPr>
              <a:t>(1127,20)</a:t>
            </a:r>
          </a:p>
          <a:p>
            <a:r>
              <a:rPr lang="en-US" b="1" dirty="0">
                <a:latin typeface="Fira Sans Extra Condensed"/>
              </a:rPr>
              <a:t>Test set size </a:t>
            </a:r>
            <a:r>
              <a:rPr lang="en-US" b="1" dirty="0">
                <a:solidFill>
                  <a:srgbClr val="FF999A"/>
                </a:solidFill>
                <a:latin typeface="Fira Sans Extra Condensed"/>
              </a:rPr>
              <a:t>(1409,20)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0A371A-C8FC-4CC1-3B11-FF70A067BC0B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4E5E26-C4A4-5794-8329-9C93899BA2BF}"/>
              </a:ext>
            </a:extLst>
          </p:cNvPr>
          <p:cNvCxnSpPr/>
          <p:nvPr/>
        </p:nvCxnSpPr>
        <p:spPr>
          <a:xfrm>
            <a:off x="9302885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52A8FA-5095-82A5-D074-11731FB6C6C7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793985-E7D1-069C-89F6-7D144571B346}"/>
              </a:ext>
            </a:extLst>
          </p:cNvPr>
          <p:cNvCxnSpPr>
            <a:cxnSpLocks/>
          </p:cNvCxnSpPr>
          <p:nvPr/>
        </p:nvCxnSpPr>
        <p:spPr>
          <a:xfrm>
            <a:off x="12192000" y="4795736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>
            <a:extLst>
              <a:ext uri="{FF2B5EF4-FFF2-40B4-BE49-F238E27FC236}">
                <a16:creationId xmlns:a16="http://schemas.microsoft.com/office/drawing/2014/main" id="{59FE33C0-F721-839A-0D71-405435912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" t="26"/>
          <a:stretch/>
        </p:blipFill>
        <p:spPr bwMode="auto">
          <a:xfrm>
            <a:off x="6428310" y="1734302"/>
            <a:ext cx="5231490" cy="3704259"/>
          </a:xfrm>
          <a:prstGeom prst="rect">
            <a:avLst/>
          </a:prstGeom>
          <a:solidFill>
            <a:srgbClr val="E15C3D"/>
          </a:solidFill>
        </p:spPr>
      </p:pic>
      <p:pic>
        <p:nvPicPr>
          <p:cNvPr id="17" name="Picture 16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DA72780C-C0B2-48C6-B58D-9C680C286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68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13522-C4E8-9C2A-E9BD-F01F566D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90" y="461961"/>
            <a:ext cx="10945037" cy="113385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38686A"/>
                </a:solidFill>
                <a:latin typeface="Fira Sans Extra Condensed"/>
              </a:rPr>
              <a:t>Model selection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436E7F-010C-BA34-A7F5-58520DCC6D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Rectangle 3">
            <a:extLst>
              <a:ext uri="{FF2B5EF4-FFF2-40B4-BE49-F238E27FC236}">
                <a16:creationId xmlns:a16="http://schemas.microsoft.com/office/drawing/2014/main" id="{F8AED542-736D-65E6-0EC2-4F5C67D9C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11" y="1595038"/>
            <a:ext cx="7390810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latin typeface="Fira Sans Extra Condensed"/>
                <a:cs typeface="Arial"/>
              </a:rPr>
              <a:t>We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Fira Sans Extra Condensed"/>
                <a:cs typeface="Arial"/>
              </a:rPr>
              <a:t> evaluated three different algorithms: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67AEC3-3839-E4E4-46EA-32C84A106ABE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0D3A3D-E811-7B40-3CDD-2C5E2BC06A94}"/>
              </a:ext>
            </a:extLst>
          </p:cNvPr>
          <p:cNvCxnSpPr/>
          <p:nvPr/>
        </p:nvCxnSpPr>
        <p:spPr>
          <a:xfrm>
            <a:off x="9302885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91E4E3-F2E9-BB64-9E95-83709101FE42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430EBD-6357-1E8F-4FD7-1B40DE17B266}"/>
              </a:ext>
            </a:extLst>
          </p:cNvPr>
          <p:cNvCxnSpPr>
            <a:cxnSpLocks/>
          </p:cNvCxnSpPr>
          <p:nvPr/>
        </p:nvCxnSpPr>
        <p:spPr>
          <a:xfrm>
            <a:off x="12192000" y="479082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A8C9B0CB-C715-6347-24F2-1F53CA3384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15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2726D-B0C1-A349-A17D-1E92F53C515B}"/>
              </a:ext>
            </a:extLst>
          </p:cNvPr>
          <p:cNvSpPr txBox="1">
            <a:spLocks/>
          </p:cNvSpPr>
          <p:nvPr/>
        </p:nvSpPr>
        <p:spPr>
          <a:xfrm>
            <a:off x="1524000" y="548640"/>
            <a:ext cx="9160475" cy="1132258"/>
          </a:xfrm>
          <a:prstGeom prst="rect">
            <a:avLst/>
          </a:prstGeom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38686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Hyper parameter tuning And evaluation  </a:t>
            </a:r>
            <a:br>
              <a:rPr lang="en-US" dirty="0">
                <a:solidFill>
                  <a:srgbClr val="38686A"/>
                </a:solidFill>
                <a:latin typeface="Fira Sans Extra Condensed"/>
                <a:ea typeface="Fira Sans Extra Condensed"/>
                <a:cs typeface="Fira Sans Extra Condensed"/>
              </a:rPr>
            </a:br>
            <a:endParaRPr lang="en-US" b="0">
              <a:solidFill>
                <a:srgbClr val="38686A"/>
              </a:solidFill>
              <a:latin typeface="Fira Sans Extra Condensed"/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464E1D8-D739-28CA-3DE0-F60160C0E0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81564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D79068D-E4F7-21FB-CA43-183A50B0C0A5}"/>
              </a:ext>
            </a:extLst>
          </p:cNvPr>
          <p:cNvSpPr txBox="1"/>
          <p:nvPr/>
        </p:nvSpPr>
        <p:spPr>
          <a:xfrm>
            <a:off x="619432" y="1939484"/>
            <a:ext cx="3982064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38686A"/>
                </a:solidFill>
                <a:latin typeface="Fira Sans Extra Condensed"/>
              </a:rPr>
              <a:t>The steps involve :</a:t>
            </a:r>
          </a:p>
          <a:p>
            <a:endParaRPr lang="en-US" dirty="0"/>
          </a:p>
        </p:txBody>
      </p:sp>
      <p:pic>
        <p:nvPicPr>
          <p:cNvPr id="7" name="Picture 6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AA1A7AC1-65DF-A02F-FECA-EAC7BE0E38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0FFD93-D571-4A09-A10C-2CECFC7AB4FE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AD5DFC-298D-42BB-BC87-8E33F9DA6646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C5A7AA-72A9-4FFE-A79E-C044C138686A}"/>
              </a:ext>
            </a:extLst>
          </p:cNvPr>
          <p:cNvCxnSpPr/>
          <p:nvPr/>
        </p:nvCxnSpPr>
        <p:spPr>
          <a:xfrm>
            <a:off x="9302885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446BA5-978B-4AC7-81E1-7B30CB47A03F}"/>
              </a:ext>
            </a:extLst>
          </p:cNvPr>
          <p:cNvCxnSpPr>
            <a:cxnSpLocks/>
          </p:cNvCxnSpPr>
          <p:nvPr/>
        </p:nvCxnSpPr>
        <p:spPr>
          <a:xfrm>
            <a:off x="12192000" y="4795736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741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A1AC-B6A4-FA02-AA5F-C861116B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502920"/>
            <a:ext cx="3891903" cy="1463040"/>
          </a:xfrm>
        </p:spPr>
        <p:txBody>
          <a:bodyPr anchor="ctr">
            <a:normAutofit/>
          </a:bodyPr>
          <a:lstStyle/>
          <a:p>
            <a:r>
              <a:rPr lang="en-US" sz="3700" dirty="0">
                <a:solidFill>
                  <a:srgbClr val="38686A"/>
                </a:solidFill>
                <a:latin typeface="Fira Sans Extra Condensed"/>
              </a:rPr>
              <a:t>Key parameters for </a:t>
            </a:r>
            <a:r>
              <a:rPr lang="en-US" sz="3700" dirty="0">
                <a:solidFill>
                  <a:srgbClr val="E15C3D"/>
                </a:solidFill>
                <a:latin typeface="Fira Sans Extra Condensed"/>
              </a:rPr>
              <a:t>RF</a:t>
            </a:r>
            <a:r>
              <a:rPr lang="en-US" sz="3700" dirty="0"/>
              <a:t> </a:t>
            </a:r>
            <a:r>
              <a:rPr lang="en-US" sz="3700" dirty="0">
                <a:solidFill>
                  <a:srgbClr val="38686A"/>
                </a:solidFill>
                <a:latin typeface="Fira Sans Extra Condensed"/>
              </a:rPr>
              <a:t>model </a:t>
            </a:r>
            <a:endParaRPr lang="ar-EG" sz="3700" dirty="0">
              <a:solidFill>
                <a:srgbClr val="38686A"/>
              </a:solidFill>
              <a:latin typeface="Fira Sans Extra Condense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944E-25BD-5684-2FAF-CB5824B8A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263" y="507338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 b="0" i="0" dirty="0">
                <a:effectLst/>
                <a:latin typeface="Fira Sans Extra Condensed"/>
              </a:rPr>
              <a:t>We employed techniques like grid search to identify the optimal hyperparameters for this dataset. </a:t>
            </a:r>
            <a:endParaRPr lang="ar-EG" sz="2200" dirty="0">
              <a:latin typeface="Fira Sans Extra Condensed"/>
            </a:endParaRPr>
          </a:p>
        </p:txBody>
      </p:sp>
      <p:pic>
        <p:nvPicPr>
          <p:cNvPr id="4" name="Picture 3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9780A970-90B5-7128-77C1-4D5BF87D3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pic>
        <p:nvPicPr>
          <p:cNvPr id="7" name="Picture 6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36F0EA22-4E99-30B3-D63C-8E4384556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2311838"/>
            <a:ext cx="11925300" cy="425767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0D902B-B724-40F9-AFD2-B14794BB5429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768EE6-2FBD-4EFA-A649-85D4BA7AA1CC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233270-21E4-4621-8F65-6F6F9EDF84A8}"/>
              </a:ext>
            </a:extLst>
          </p:cNvPr>
          <p:cNvCxnSpPr/>
          <p:nvPr/>
        </p:nvCxnSpPr>
        <p:spPr>
          <a:xfrm>
            <a:off x="9302885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8CB7EE-FC1A-49EA-B58E-54CDA66C15D8}"/>
              </a:ext>
            </a:extLst>
          </p:cNvPr>
          <p:cNvCxnSpPr>
            <a:cxnSpLocks/>
          </p:cNvCxnSpPr>
          <p:nvPr/>
        </p:nvCxnSpPr>
        <p:spPr>
          <a:xfrm>
            <a:off x="12192000" y="4795736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120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B27B-7876-E47A-3346-9BF0D823D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114" y="107724"/>
            <a:ext cx="4818888" cy="1481328"/>
          </a:xfrm>
        </p:spPr>
        <p:txBody>
          <a:bodyPr anchor="b">
            <a:normAutofit/>
          </a:bodyPr>
          <a:lstStyle/>
          <a:p>
            <a:r>
              <a:rPr lang="nl-NL" sz="5000" dirty="0">
                <a:solidFill>
                  <a:srgbClr val="38686A"/>
                </a:solidFill>
                <a:latin typeface="Fira Sans Extra Condensed"/>
              </a:rPr>
              <a:t>Model Evaluation</a:t>
            </a:r>
            <a:endParaRPr lang="ar-EG" sz="5000" dirty="0">
              <a:solidFill>
                <a:srgbClr val="38686A"/>
              </a:solidFill>
              <a:latin typeface="Fira Sans Extra Condense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90D68-42A1-A0B3-9818-128466511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14" y="2076355"/>
            <a:ext cx="4818888" cy="37983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nl-NL" b="1" dirty="0">
                <a:latin typeface="Fira Sans Extra Condensed"/>
              </a:rPr>
              <a:t>Evaluation Metrics:</a:t>
            </a:r>
            <a:endParaRPr lang="en-US" b="1"/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dirty="0" err="1">
                <a:latin typeface="Fira Sans Extra Condensed"/>
              </a:rPr>
              <a:t>Validation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dirty="0" err="1">
                <a:latin typeface="Fira Sans Extra Condensed"/>
              </a:rPr>
              <a:t>Accuracy</a:t>
            </a:r>
            <a:r>
              <a:rPr lang="nl-NL" sz="2000" dirty="0">
                <a:latin typeface="Fira Sans Extra Condensed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dirty="0">
                <a:latin typeface="Fira Sans Extra Condensed"/>
              </a:rPr>
              <a:t>Test Accuracy.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err="1">
                <a:latin typeface="Fira Sans Extra Condensed"/>
              </a:rPr>
              <a:t>Classification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err="1">
                <a:latin typeface="Fira Sans Extra Condensed"/>
              </a:rPr>
              <a:t>reports</a:t>
            </a:r>
            <a:r>
              <a:rPr lang="nl-NL" sz="2000" dirty="0">
                <a:latin typeface="Fira Sans Extra Condensed"/>
              </a:rPr>
              <a:t> (</a:t>
            </a:r>
            <a:r>
              <a:rPr lang="nl-NL" sz="2000" err="1">
                <a:latin typeface="Fira Sans Extra Condensed"/>
              </a:rPr>
              <a:t>precision</a:t>
            </a:r>
            <a:r>
              <a:rPr lang="nl-NL" sz="2000" dirty="0">
                <a:latin typeface="Fira Sans Extra Condensed"/>
              </a:rPr>
              <a:t>, </a:t>
            </a:r>
            <a:r>
              <a:rPr lang="nl-NL" sz="2000" err="1">
                <a:latin typeface="Fira Sans Extra Condensed"/>
              </a:rPr>
              <a:t>recall</a:t>
            </a:r>
            <a:r>
              <a:rPr lang="nl-NL" sz="2000" dirty="0">
                <a:latin typeface="Fira Sans Extra Condensed"/>
              </a:rPr>
              <a:t>, F1-score) </a:t>
            </a:r>
            <a:r>
              <a:rPr lang="nl-NL" sz="2000" err="1">
                <a:latin typeface="Fira Sans Extra Condensed"/>
              </a:rPr>
              <a:t>for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err="1">
                <a:latin typeface="Fira Sans Extra Condensed"/>
              </a:rPr>
              <a:t>both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err="1">
                <a:latin typeface="Fira Sans Extra Condensed"/>
              </a:rPr>
              <a:t>validation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err="1">
                <a:latin typeface="Fira Sans Extra Condensed"/>
              </a:rPr>
              <a:t>and</a:t>
            </a:r>
            <a:r>
              <a:rPr lang="nl-NL" sz="2000" dirty="0">
                <a:latin typeface="Fira Sans Extra Condensed"/>
              </a:rPr>
              <a:t> test sets.</a:t>
            </a:r>
          </a:p>
          <a:p>
            <a:pPr marL="0" indent="0">
              <a:buNone/>
            </a:pPr>
            <a:r>
              <a:rPr lang="nl-NL" b="1" err="1">
                <a:latin typeface="Fira Sans Extra Condensed"/>
              </a:rPr>
              <a:t>Key</a:t>
            </a:r>
            <a:r>
              <a:rPr lang="nl-NL" b="1" dirty="0">
                <a:latin typeface="Fira Sans Extra Condensed"/>
              </a:rPr>
              <a:t> </a:t>
            </a:r>
            <a:r>
              <a:rPr lang="nl-NL" b="1" err="1">
                <a:latin typeface="Fira Sans Extra Condensed"/>
              </a:rPr>
              <a:t>Findings</a:t>
            </a:r>
            <a:r>
              <a:rPr lang="nl-NL" b="1" dirty="0">
                <a:latin typeface="Fira Sans Extra Condensed"/>
              </a:rPr>
              <a:t>:</a:t>
            </a:r>
            <a:endParaRPr lang="nl-NL" b="1">
              <a:latin typeface="Fira Sans Extra Condensed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err="1">
                <a:latin typeface="Fira Sans Extra Condensed"/>
              </a:rPr>
              <a:t>Validation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err="1">
                <a:latin typeface="Fira Sans Extra Condensed"/>
              </a:rPr>
              <a:t>accuracy</a:t>
            </a:r>
            <a:r>
              <a:rPr lang="nl-NL" sz="2000" dirty="0">
                <a:latin typeface="Fira Sans Extra Condensed"/>
              </a:rPr>
              <a:t>: </a:t>
            </a:r>
            <a:r>
              <a:rPr lang="nl-NL" sz="2000" dirty="0">
                <a:solidFill>
                  <a:srgbClr val="E15C3D"/>
                </a:solidFill>
              </a:rPr>
              <a:t>79.5%</a:t>
            </a:r>
            <a:r>
              <a:rPr lang="nl-NL" sz="2000" dirty="0"/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dirty="0">
                <a:latin typeface="Fira Sans Extra Condensed"/>
              </a:rPr>
              <a:t>Test </a:t>
            </a:r>
            <a:r>
              <a:rPr lang="nl-NL" sz="2000" err="1">
                <a:latin typeface="Fira Sans Extra Condensed"/>
              </a:rPr>
              <a:t>accuracy</a:t>
            </a:r>
            <a:r>
              <a:rPr lang="nl-NL" sz="2000" dirty="0">
                <a:latin typeface="Fira Sans Extra Condensed"/>
              </a:rPr>
              <a:t>:</a:t>
            </a:r>
            <a:r>
              <a:rPr lang="nl-NL" sz="2000" dirty="0"/>
              <a:t> </a:t>
            </a:r>
            <a:r>
              <a:rPr lang="nl-NL" sz="2000" dirty="0">
                <a:solidFill>
                  <a:srgbClr val="E15C3D"/>
                </a:solidFill>
              </a:rPr>
              <a:t>80.91%.</a:t>
            </a:r>
            <a:endParaRPr lang="ar-EG" sz="2000">
              <a:solidFill>
                <a:srgbClr val="E15C3D"/>
              </a:solidFill>
            </a:endParaRPr>
          </a:p>
        </p:txBody>
      </p:sp>
      <p:pic>
        <p:nvPicPr>
          <p:cNvPr id="4" name="Picture 3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1B5894F1-4E57-0749-38BD-25A80AB4A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821" y="15407"/>
            <a:ext cx="914389" cy="83493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A683A92-88C3-E7BF-027F-777E1E3FC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66" y="937892"/>
            <a:ext cx="6572250" cy="583293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F0B429-B7F0-495C-AB3C-D154B73286B9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1B3F20-3F76-4ADF-B6F7-0579B8394417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B5E304-E69B-48AA-B95C-F4B93F9AB70B}"/>
              </a:ext>
            </a:extLst>
          </p:cNvPr>
          <p:cNvCxnSpPr/>
          <p:nvPr/>
        </p:nvCxnSpPr>
        <p:spPr>
          <a:xfrm>
            <a:off x="9302885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0A7C9-0C33-4F53-B6A7-E593D3616A1F}"/>
              </a:ext>
            </a:extLst>
          </p:cNvPr>
          <p:cNvCxnSpPr>
            <a:cxnSpLocks/>
          </p:cNvCxnSpPr>
          <p:nvPr/>
        </p:nvCxnSpPr>
        <p:spPr>
          <a:xfrm>
            <a:off x="12192000" y="4795736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085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5BB42415-E807-59E6-4A5C-158C691D717A}"/>
              </a:ext>
            </a:extLst>
          </p:cNvPr>
          <p:cNvSpPr/>
          <p:nvPr/>
        </p:nvSpPr>
        <p:spPr>
          <a:xfrm>
            <a:off x="1906927" y="1694577"/>
            <a:ext cx="1686134" cy="1459149"/>
          </a:xfrm>
          <a:prstGeom prst="flowChartConnector">
            <a:avLst/>
          </a:prstGeom>
          <a:solidFill>
            <a:srgbClr val="7EC9AE"/>
          </a:solidFill>
          <a:ln>
            <a:solidFill>
              <a:srgbClr val="7EC9AE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Google Shape;164;p16">
            <a:extLst>
              <a:ext uri="{FF2B5EF4-FFF2-40B4-BE49-F238E27FC236}">
                <a16:creationId xmlns:a16="http://schemas.microsoft.com/office/drawing/2014/main" id="{4DD6DB44-406D-5AE4-AC7B-6C0264EFABB0}"/>
              </a:ext>
            </a:extLst>
          </p:cNvPr>
          <p:cNvSpPr txBox="1"/>
          <p:nvPr/>
        </p:nvSpPr>
        <p:spPr>
          <a:xfrm>
            <a:off x="1834395" y="1817948"/>
            <a:ext cx="1810320" cy="105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7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72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2152487-2C05-F864-0782-E41E1540CDF3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25FD93D-3AF9-07FC-D4DF-9CC4453AD97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96A29CF-22E0-02E9-C8EC-D2BFDE4FB336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527DFB0-6F09-333D-4171-0C3A722B602E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9F138CBD-F4DD-F86A-D6CF-0CE737409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374340-6A5E-FBD7-2D3A-8A7F93ACA0FF}"/>
              </a:ext>
            </a:extLst>
          </p:cNvPr>
          <p:cNvSpPr txBox="1"/>
          <p:nvPr/>
        </p:nvSpPr>
        <p:spPr>
          <a:xfrm>
            <a:off x="302869" y="3512506"/>
            <a:ext cx="5481536" cy="1323439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7EC9AE"/>
                </a:solidFill>
                <a:latin typeface="Fira Sans Extra Condensed"/>
              </a:rPr>
              <a:t>Introduction</a:t>
            </a:r>
          </a:p>
        </p:txBody>
      </p:sp>
      <p:pic>
        <p:nvPicPr>
          <p:cNvPr id="5" name="Picture 4" descr="A person sitting on a pile of coins with a computer&#10;&#10;Description automatically generated">
            <a:extLst>
              <a:ext uri="{FF2B5EF4-FFF2-40B4-BE49-F238E27FC236}">
                <a16:creationId xmlns:a16="http://schemas.microsoft.com/office/drawing/2014/main" id="{6AE5AF2B-8F70-B8E0-A1BF-335559745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3" r="1" b="13"/>
          <a:stretch/>
        </p:blipFill>
        <p:spPr>
          <a:xfrm>
            <a:off x="6095957" y="822365"/>
            <a:ext cx="5301925" cy="466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4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6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A7D348-5B4F-B11F-1CED-93FE187B523C}"/>
              </a:ext>
            </a:extLst>
          </p:cNvPr>
          <p:cNvSpPr txBox="1"/>
          <p:nvPr/>
        </p:nvSpPr>
        <p:spPr>
          <a:xfrm>
            <a:off x="6988031" y="2876583"/>
            <a:ext cx="433461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404040"/>
                </a:solidFill>
                <a:latin typeface="Fira Sans Extra Condensed"/>
                <a:ea typeface="+mj-ea"/>
                <a:cs typeface="+mj-cs"/>
              </a:rPr>
              <a:t>Confusion matrix</a:t>
            </a:r>
          </a:p>
        </p:txBody>
      </p:sp>
      <p:pic>
        <p:nvPicPr>
          <p:cNvPr id="2" name="Picture 1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E210639A-64FC-1524-17FD-615153EF8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pic>
        <p:nvPicPr>
          <p:cNvPr id="6" name="Picture 5" descr="A diagram of a forest confusion matrix&#10;&#10;Description automatically generated">
            <a:extLst>
              <a:ext uri="{FF2B5EF4-FFF2-40B4-BE49-F238E27FC236}">
                <a16:creationId xmlns:a16="http://schemas.microsoft.com/office/drawing/2014/main" id="{BB097A0A-11B2-2D9C-50FD-1F7E81785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39" y="911066"/>
            <a:ext cx="5837041" cy="5222111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5FC60789-C00A-CFB9-0467-B3496B6D3084}"/>
              </a:ext>
            </a:extLst>
          </p:cNvPr>
          <p:cNvSpPr/>
          <p:nvPr/>
        </p:nvSpPr>
        <p:spPr>
          <a:xfrm>
            <a:off x="6988031" y="3522121"/>
            <a:ext cx="3796764" cy="484632"/>
          </a:xfrm>
          <a:prstGeom prst="leftArrow">
            <a:avLst/>
          </a:prstGeom>
          <a:solidFill>
            <a:srgbClr val="4040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404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BCC95C-B248-4B95-BF19-95E950DE47F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184405-5A94-467B-939B-9E26878A26E0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B2058E-A040-4342-BCA6-7C08B328095F}"/>
              </a:ext>
            </a:extLst>
          </p:cNvPr>
          <p:cNvCxnSpPr/>
          <p:nvPr/>
        </p:nvCxnSpPr>
        <p:spPr>
          <a:xfrm>
            <a:off x="9302885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CA4AFC-BB6F-4FDC-89E5-2F421980F9EA}"/>
              </a:ext>
            </a:extLst>
          </p:cNvPr>
          <p:cNvCxnSpPr>
            <a:cxnSpLocks/>
          </p:cNvCxnSpPr>
          <p:nvPr/>
        </p:nvCxnSpPr>
        <p:spPr>
          <a:xfrm>
            <a:off x="12192000" y="4795736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58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A1AC-B6A4-FA02-AA5F-C861116B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502920"/>
            <a:ext cx="3891903" cy="1463040"/>
          </a:xfrm>
        </p:spPr>
        <p:txBody>
          <a:bodyPr anchor="ctr">
            <a:normAutofit/>
          </a:bodyPr>
          <a:lstStyle/>
          <a:p>
            <a:r>
              <a:rPr lang="en-US" sz="3700" dirty="0">
                <a:solidFill>
                  <a:srgbClr val="38686A"/>
                </a:solidFill>
                <a:latin typeface="Fira Sans Extra Condensed"/>
              </a:rPr>
              <a:t>Key parameters for </a:t>
            </a:r>
            <a:r>
              <a:rPr lang="en-US" sz="3700" dirty="0">
                <a:solidFill>
                  <a:srgbClr val="E15C3D"/>
                </a:solidFill>
                <a:latin typeface="Fira Sans Extra Condensed"/>
              </a:rPr>
              <a:t>LR </a:t>
            </a:r>
            <a:r>
              <a:rPr lang="en-US" sz="3700" dirty="0">
                <a:solidFill>
                  <a:srgbClr val="38686A"/>
                </a:solidFill>
                <a:latin typeface="Fira Sans Extra Condensed"/>
              </a:rPr>
              <a:t>model </a:t>
            </a:r>
            <a:endParaRPr lang="en-US" dirty="0">
              <a:solidFill>
                <a:srgbClr val="38686A"/>
              </a:solidFill>
              <a:latin typeface="Fira Sans Extra Condense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944E-25BD-5684-2FAF-CB5824B8A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263" y="539106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 b="0" i="0" dirty="0">
                <a:effectLst/>
                <a:latin typeface="Fira Sans Extra Condensed"/>
              </a:rPr>
              <a:t>We employed techniques like grid search to identify the optimal hyperparameters for this dataset. </a:t>
            </a:r>
            <a:endParaRPr lang="ar-EG" sz="2200" dirty="0">
              <a:latin typeface="Fira Sans Extra Condensed"/>
            </a:endParaRPr>
          </a:p>
        </p:txBody>
      </p:sp>
      <p:pic>
        <p:nvPicPr>
          <p:cNvPr id="7" name="Picture 6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79317A60-19C7-0EF5-BA62-D9C01642F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pic>
        <p:nvPicPr>
          <p:cNvPr id="5" name="Picture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04C6EDBA-63A8-79A2-1632-E79721DEA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0" y="2549263"/>
            <a:ext cx="11311839" cy="35814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31B95B-E8BF-45F4-A8DA-7AF9B9CEBC51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41087A-082D-4F9F-915B-14A834ED1D77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018CA4-3984-405C-A6FE-AC30E70C55E0}"/>
              </a:ext>
            </a:extLst>
          </p:cNvPr>
          <p:cNvCxnSpPr/>
          <p:nvPr/>
        </p:nvCxnSpPr>
        <p:spPr>
          <a:xfrm>
            <a:off x="9302885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189FED-52C1-4565-91A0-522D5B08BD6C}"/>
              </a:ext>
            </a:extLst>
          </p:cNvPr>
          <p:cNvCxnSpPr>
            <a:cxnSpLocks/>
          </p:cNvCxnSpPr>
          <p:nvPr/>
        </p:nvCxnSpPr>
        <p:spPr>
          <a:xfrm>
            <a:off x="12192000" y="4795736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527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190119A3-8F6D-C9B2-3B66-5DD8FFE70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FB4C9C6-200A-0B84-1285-C30BD5C70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383" y="1089498"/>
            <a:ext cx="6353175" cy="553441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2AA6C9E-D693-8A12-31FC-372EDD2132E6}"/>
              </a:ext>
            </a:extLst>
          </p:cNvPr>
          <p:cNvSpPr txBox="1">
            <a:spLocks/>
          </p:cNvSpPr>
          <p:nvPr/>
        </p:nvSpPr>
        <p:spPr>
          <a:xfrm>
            <a:off x="516114" y="107724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000" dirty="0">
                <a:solidFill>
                  <a:srgbClr val="38686A"/>
                </a:solidFill>
                <a:latin typeface="Fira Sans Extra Condensed"/>
              </a:rPr>
              <a:t>Model Evaluation</a:t>
            </a:r>
            <a:endParaRPr lang="ar-EG" sz="5000" dirty="0">
              <a:solidFill>
                <a:srgbClr val="38686A"/>
              </a:solidFill>
              <a:latin typeface="Fira Sans Extra Condensed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06600DD-81E5-E2AF-3BD6-15608ABBF724}"/>
              </a:ext>
            </a:extLst>
          </p:cNvPr>
          <p:cNvSpPr txBox="1">
            <a:spLocks/>
          </p:cNvSpPr>
          <p:nvPr/>
        </p:nvSpPr>
        <p:spPr>
          <a:xfrm>
            <a:off x="641374" y="2076355"/>
            <a:ext cx="4818888" cy="37983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b="1" dirty="0">
                <a:latin typeface="Fira Sans Extra Condensed"/>
              </a:rPr>
              <a:t>Evaluation Metrics:</a:t>
            </a:r>
            <a:endParaRPr lang="en-US" b="1"/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dirty="0" err="1">
                <a:latin typeface="Fira Sans Extra Condensed"/>
              </a:rPr>
              <a:t>Validation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dirty="0" err="1">
                <a:latin typeface="Fira Sans Extra Condensed"/>
              </a:rPr>
              <a:t>Accuracy</a:t>
            </a:r>
            <a:r>
              <a:rPr lang="nl-NL" sz="2000" dirty="0">
                <a:latin typeface="Fira Sans Extra Condensed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dirty="0">
                <a:latin typeface="Fira Sans Extra Condensed"/>
              </a:rPr>
              <a:t>Test Accuracy.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err="1">
                <a:latin typeface="Fira Sans Extra Condensed"/>
              </a:rPr>
              <a:t>Classification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err="1">
                <a:latin typeface="Fira Sans Extra Condensed"/>
              </a:rPr>
              <a:t>reports</a:t>
            </a:r>
            <a:r>
              <a:rPr lang="nl-NL" sz="2000" dirty="0">
                <a:latin typeface="Fira Sans Extra Condensed"/>
              </a:rPr>
              <a:t> (</a:t>
            </a:r>
            <a:r>
              <a:rPr lang="nl-NL" sz="2000" err="1">
                <a:latin typeface="Fira Sans Extra Condensed"/>
              </a:rPr>
              <a:t>precision</a:t>
            </a:r>
            <a:r>
              <a:rPr lang="nl-NL" sz="2000" dirty="0">
                <a:latin typeface="Fira Sans Extra Condensed"/>
              </a:rPr>
              <a:t>, </a:t>
            </a:r>
            <a:r>
              <a:rPr lang="nl-NL" sz="2000" err="1">
                <a:latin typeface="Fira Sans Extra Condensed"/>
              </a:rPr>
              <a:t>recall</a:t>
            </a:r>
            <a:r>
              <a:rPr lang="nl-NL" sz="2000" dirty="0">
                <a:latin typeface="Fira Sans Extra Condensed"/>
              </a:rPr>
              <a:t>, F1-score) </a:t>
            </a:r>
            <a:r>
              <a:rPr lang="nl-NL" sz="2000" err="1">
                <a:latin typeface="Fira Sans Extra Condensed"/>
              </a:rPr>
              <a:t>for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err="1">
                <a:latin typeface="Fira Sans Extra Condensed"/>
              </a:rPr>
              <a:t>both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err="1">
                <a:latin typeface="Fira Sans Extra Condensed"/>
              </a:rPr>
              <a:t>validation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err="1">
                <a:latin typeface="Fira Sans Extra Condensed"/>
              </a:rPr>
              <a:t>and</a:t>
            </a:r>
            <a:r>
              <a:rPr lang="nl-NL" sz="2000" dirty="0">
                <a:latin typeface="Fira Sans Extra Condensed"/>
              </a:rPr>
              <a:t> test sets.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b="1" err="1">
                <a:latin typeface="Fira Sans Extra Condensed"/>
              </a:rPr>
              <a:t>Key</a:t>
            </a:r>
            <a:r>
              <a:rPr lang="nl-NL" b="1" dirty="0">
                <a:latin typeface="Fira Sans Extra Condensed"/>
              </a:rPr>
              <a:t> </a:t>
            </a:r>
            <a:r>
              <a:rPr lang="nl-NL" b="1" err="1">
                <a:latin typeface="Fira Sans Extra Condensed"/>
              </a:rPr>
              <a:t>Findings</a:t>
            </a:r>
            <a:r>
              <a:rPr lang="nl-NL" b="1" dirty="0">
                <a:latin typeface="Fira Sans Extra Condensed"/>
              </a:rPr>
              <a:t>:</a:t>
            </a:r>
            <a:endParaRPr lang="nl-NL" b="1">
              <a:latin typeface="Fira Sans Extra Condensed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dirty="0" err="1">
                <a:latin typeface="Fira Sans Extra Condensed"/>
              </a:rPr>
              <a:t>Validation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dirty="0" err="1">
                <a:latin typeface="Fira Sans Extra Condensed"/>
              </a:rPr>
              <a:t>accuracy</a:t>
            </a:r>
            <a:r>
              <a:rPr lang="nl-NL" sz="2000" dirty="0">
                <a:latin typeface="Fira Sans Extra Condensed"/>
              </a:rPr>
              <a:t>: </a:t>
            </a:r>
            <a:r>
              <a:rPr lang="nl-NL" sz="2000" dirty="0">
                <a:solidFill>
                  <a:srgbClr val="E15C3D"/>
                </a:solidFill>
              </a:rPr>
              <a:t>78.5%</a:t>
            </a:r>
            <a:r>
              <a:rPr lang="nl-NL" sz="2000" dirty="0"/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dirty="0">
                <a:latin typeface="Fira Sans Extra Condensed"/>
              </a:rPr>
              <a:t>Test </a:t>
            </a:r>
            <a:r>
              <a:rPr lang="nl-NL" sz="2000" dirty="0" err="1">
                <a:latin typeface="Fira Sans Extra Condensed"/>
              </a:rPr>
              <a:t>accuracy</a:t>
            </a:r>
            <a:r>
              <a:rPr lang="nl-NL" sz="2000" dirty="0">
                <a:latin typeface="Fira Sans Extra Condensed"/>
              </a:rPr>
              <a:t>:</a:t>
            </a:r>
            <a:r>
              <a:rPr lang="nl-NL" sz="2000" dirty="0"/>
              <a:t> </a:t>
            </a:r>
            <a:r>
              <a:rPr lang="nl-NL" sz="2000" dirty="0">
                <a:solidFill>
                  <a:srgbClr val="E15C3D"/>
                </a:solidFill>
              </a:rPr>
              <a:t>80.2%.</a:t>
            </a:r>
            <a:endParaRPr lang="ar-EG" sz="2000" dirty="0">
              <a:solidFill>
                <a:srgbClr val="E15C3D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AF4299-5E57-4E1F-88D8-7AFF2C2CC198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A95190-70B7-4EF4-8750-85C7D4AFF521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AA6B2F-1B92-4964-8E46-3E3CEDE32DAF}"/>
              </a:ext>
            </a:extLst>
          </p:cNvPr>
          <p:cNvCxnSpPr/>
          <p:nvPr/>
        </p:nvCxnSpPr>
        <p:spPr>
          <a:xfrm>
            <a:off x="9302885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E6B2DB-C626-46CC-89A0-CD60A70A6BAA}"/>
              </a:ext>
            </a:extLst>
          </p:cNvPr>
          <p:cNvCxnSpPr>
            <a:cxnSpLocks/>
          </p:cNvCxnSpPr>
          <p:nvPr/>
        </p:nvCxnSpPr>
        <p:spPr>
          <a:xfrm>
            <a:off x="12192000" y="4795736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31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A7D348-5B4F-B11F-1CED-93FE187B523C}"/>
              </a:ext>
            </a:extLst>
          </p:cNvPr>
          <p:cNvSpPr txBox="1"/>
          <p:nvPr/>
        </p:nvSpPr>
        <p:spPr>
          <a:xfrm>
            <a:off x="7113700" y="2891630"/>
            <a:ext cx="3911195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404040"/>
                </a:solidFill>
                <a:latin typeface="Fira Sans Extra Condensed"/>
                <a:ea typeface="+mj-ea"/>
                <a:cs typeface="+mj-cs"/>
              </a:rPr>
              <a:t>Confusion matrix</a:t>
            </a:r>
          </a:p>
        </p:txBody>
      </p:sp>
      <p:pic>
        <p:nvPicPr>
          <p:cNvPr id="10" name="Picture 9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45E25F0A-26B2-A03C-8D3C-258EC0C9B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pic>
        <p:nvPicPr>
          <p:cNvPr id="3" name="Picture 2" descr="A diagram of a logistic regression confusion matrix&#10;&#10;Description automatically generated">
            <a:extLst>
              <a:ext uri="{FF2B5EF4-FFF2-40B4-BE49-F238E27FC236}">
                <a16:creationId xmlns:a16="http://schemas.microsoft.com/office/drawing/2014/main" id="{945E2AA1-3DB4-E77B-EFE0-1E134871B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90" y="957754"/>
            <a:ext cx="5945419" cy="5160414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0952DA54-DB3F-2E04-48D9-CEDAC1E95335}"/>
              </a:ext>
            </a:extLst>
          </p:cNvPr>
          <p:cNvSpPr/>
          <p:nvPr/>
        </p:nvSpPr>
        <p:spPr>
          <a:xfrm>
            <a:off x="7113700" y="3578134"/>
            <a:ext cx="3796764" cy="484632"/>
          </a:xfrm>
          <a:prstGeom prst="leftArrow">
            <a:avLst/>
          </a:prstGeom>
          <a:solidFill>
            <a:srgbClr val="4040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404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3B10F4-D112-4C4D-B9B9-5C316145ED88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35DF9C-22A6-4907-8ACF-5683DFC28A55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5E0DB4-C948-4F8B-808E-C3FF450239A2}"/>
              </a:ext>
            </a:extLst>
          </p:cNvPr>
          <p:cNvCxnSpPr/>
          <p:nvPr/>
        </p:nvCxnSpPr>
        <p:spPr>
          <a:xfrm>
            <a:off x="9302885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0E4A8C-5178-4647-BDEE-E47AFEA1D953}"/>
              </a:ext>
            </a:extLst>
          </p:cNvPr>
          <p:cNvCxnSpPr>
            <a:cxnSpLocks/>
          </p:cNvCxnSpPr>
          <p:nvPr/>
        </p:nvCxnSpPr>
        <p:spPr>
          <a:xfrm>
            <a:off x="12192000" y="4795736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61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A1AC-B6A4-FA02-AA5F-C861116B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502920"/>
            <a:ext cx="3891903" cy="1463040"/>
          </a:xfrm>
        </p:spPr>
        <p:txBody>
          <a:bodyPr anchor="ctr">
            <a:normAutofit/>
          </a:bodyPr>
          <a:lstStyle/>
          <a:p>
            <a:r>
              <a:rPr lang="en-US" sz="3700" dirty="0">
                <a:solidFill>
                  <a:srgbClr val="38686A"/>
                </a:solidFill>
                <a:latin typeface="Fira Sans Extra Condensed"/>
              </a:rPr>
              <a:t>Key parameters for </a:t>
            </a:r>
            <a:r>
              <a:rPr lang="en-US" sz="3700" dirty="0">
                <a:solidFill>
                  <a:srgbClr val="E15C3D"/>
                </a:solidFill>
                <a:latin typeface="Fira Sans Extra Condensed"/>
              </a:rPr>
              <a:t>SVM </a:t>
            </a:r>
            <a:r>
              <a:rPr lang="en-US" sz="3700" dirty="0">
                <a:solidFill>
                  <a:srgbClr val="38686A"/>
                </a:solidFill>
                <a:latin typeface="Fira Sans Extra Condensed"/>
              </a:rPr>
              <a:t>model </a:t>
            </a:r>
            <a:endParaRPr lang="en-US" dirty="0">
              <a:solidFill>
                <a:srgbClr val="38686A"/>
              </a:solidFill>
              <a:latin typeface="Fira Sans Extra Condense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944E-25BD-5684-2FAF-CB5824B8A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0205" y="542158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 b="0" i="0" dirty="0">
                <a:effectLst/>
                <a:latin typeface="Fira Sans Extra Condensed"/>
              </a:rPr>
              <a:t>We employed techniques like grid search to identify the optimal hyperparameters for this dataset. </a:t>
            </a:r>
            <a:endParaRPr lang="ar-EG" sz="2200" dirty="0">
              <a:latin typeface="Fira Sans Extra Condensed"/>
            </a:endParaRPr>
          </a:p>
        </p:txBody>
      </p:sp>
      <p:pic>
        <p:nvPicPr>
          <p:cNvPr id="7" name="Picture 6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37914F8C-A57A-CD6B-1D0F-7FA50CC0A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pic>
        <p:nvPicPr>
          <p:cNvPr id="9" name="Picture 8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E83A51DA-2191-BB2E-C706-EB511EBA3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02" y="2733368"/>
            <a:ext cx="11217355" cy="35623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20763B-0594-4A1A-812D-231E2BF5656A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269641-3766-41FF-99C4-69D931284A54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665A75B-889F-4E53-B671-216EC7C40A9F}"/>
              </a:ext>
            </a:extLst>
          </p:cNvPr>
          <p:cNvCxnSpPr/>
          <p:nvPr/>
        </p:nvCxnSpPr>
        <p:spPr>
          <a:xfrm>
            <a:off x="9302885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F6A933-AC1D-48BB-95F6-BA1108E5B495}"/>
              </a:ext>
            </a:extLst>
          </p:cNvPr>
          <p:cNvCxnSpPr>
            <a:cxnSpLocks/>
          </p:cNvCxnSpPr>
          <p:nvPr/>
        </p:nvCxnSpPr>
        <p:spPr>
          <a:xfrm>
            <a:off x="12192000" y="4795736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03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93D118EC-0264-63AA-5E23-D0F732E8A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EBA5080-2B82-49B3-A212-DABA85183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143" y="1084213"/>
            <a:ext cx="6477000" cy="548195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65F1996-8DA8-81CF-EA31-0ADDF5C35D06}"/>
              </a:ext>
            </a:extLst>
          </p:cNvPr>
          <p:cNvSpPr txBox="1">
            <a:spLocks/>
          </p:cNvSpPr>
          <p:nvPr/>
        </p:nvSpPr>
        <p:spPr>
          <a:xfrm>
            <a:off x="516114" y="107724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5000" dirty="0">
                <a:solidFill>
                  <a:srgbClr val="38686A"/>
                </a:solidFill>
                <a:latin typeface="Fira Sans Extra Condensed"/>
              </a:rPr>
              <a:t>Model Evaluation</a:t>
            </a:r>
            <a:endParaRPr lang="ar-EG" sz="5000" dirty="0">
              <a:solidFill>
                <a:srgbClr val="38686A"/>
              </a:solidFill>
              <a:latin typeface="Fira Sans Extra Condensed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FAA386-BC83-EC98-F7F2-9B314F3EF046}"/>
              </a:ext>
            </a:extLst>
          </p:cNvPr>
          <p:cNvSpPr txBox="1">
            <a:spLocks/>
          </p:cNvSpPr>
          <p:nvPr/>
        </p:nvSpPr>
        <p:spPr>
          <a:xfrm>
            <a:off x="641374" y="2076355"/>
            <a:ext cx="4818888" cy="37983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b="1" dirty="0">
                <a:latin typeface="Fira Sans Extra Condensed"/>
              </a:rPr>
              <a:t>Evaluation Metrics:</a:t>
            </a:r>
            <a:endParaRPr lang="en-US" b="1"/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dirty="0" err="1">
                <a:latin typeface="Fira Sans Extra Condensed"/>
              </a:rPr>
              <a:t>Validation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dirty="0" err="1">
                <a:latin typeface="Fira Sans Extra Condensed"/>
              </a:rPr>
              <a:t>Accuracy</a:t>
            </a:r>
            <a:r>
              <a:rPr lang="nl-NL" sz="2000" dirty="0">
                <a:latin typeface="Fira Sans Extra Condensed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dirty="0">
                <a:latin typeface="Fira Sans Extra Condensed"/>
              </a:rPr>
              <a:t>Test Accuracy.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err="1">
                <a:latin typeface="Fira Sans Extra Condensed"/>
              </a:rPr>
              <a:t>Classification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err="1">
                <a:latin typeface="Fira Sans Extra Condensed"/>
              </a:rPr>
              <a:t>reports</a:t>
            </a:r>
            <a:r>
              <a:rPr lang="nl-NL" sz="2000" dirty="0">
                <a:latin typeface="Fira Sans Extra Condensed"/>
              </a:rPr>
              <a:t> (</a:t>
            </a:r>
            <a:r>
              <a:rPr lang="nl-NL" sz="2000" err="1">
                <a:latin typeface="Fira Sans Extra Condensed"/>
              </a:rPr>
              <a:t>precision</a:t>
            </a:r>
            <a:r>
              <a:rPr lang="nl-NL" sz="2000" dirty="0">
                <a:latin typeface="Fira Sans Extra Condensed"/>
              </a:rPr>
              <a:t>, </a:t>
            </a:r>
            <a:r>
              <a:rPr lang="nl-NL" sz="2000" err="1">
                <a:latin typeface="Fira Sans Extra Condensed"/>
              </a:rPr>
              <a:t>recall</a:t>
            </a:r>
            <a:r>
              <a:rPr lang="nl-NL" sz="2000" dirty="0">
                <a:latin typeface="Fira Sans Extra Condensed"/>
              </a:rPr>
              <a:t>, F1-score) </a:t>
            </a:r>
            <a:r>
              <a:rPr lang="nl-NL" sz="2000" err="1">
                <a:latin typeface="Fira Sans Extra Condensed"/>
              </a:rPr>
              <a:t>for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err="1">
                <a:latin typeface="Fira Sans Extra Condensed"/>
              </a:rPr>
              <a:t>both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err="1">
                <a:latin typeface="Fira Sans Extra Condensed"/>
              </a:rPr>
              <a:t>validation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err="1">
                <a:latin typeface="Fira Sans Extra Condensed"/>
              </a:rPr>
              <a:t>and</a:t>
            </a:r>
            <a:r>
              <a:rPr lang="nl-NL" sz="2000" dirty="0">
                <a:latin typeface="Fira Sans Extra Condensed"/>
              </a:rPr>
              <a:t> test sets.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b="1" err="1">
                <a:latin typeface="Fira Sans Extra Condensed"/>
              </a:rPr>
              <a:t>Key</a:t>
            </a:r>
            <a:r>
              <a:rPr lang="nl-NL" b="1" dirty="0">
                <a:latin typeface="Fira Sans Extra Condensed"/>
              </a:rPr>
              <a:t> </a:t>
            </a:r>
            <a:r>
              <a:rPr lang="nl-NL" b="1" err="1">
                <a:latin typeface="Fira Sans Extra Condensed"/>
              </a:rPr>
              <a:t>Findings</a:t>
            </a:r>
            <a:r>
              <a:rPr lang="nl-NL" b="1" dirty="0">
                <a:latin typeface="Fira Sans Extra Condensed"/>
              </a:rPr>
              <a:t>:</a:t>
            </a:r>
            <a:endParaRPr lang="nl-NL" b="1">
              <a:latin typeface="Fira Sans Extra Condensed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dirty="0" err="1">
                <a:latin typeface="Fira Sans Extra Condensed"/>
              </a:rPr>
              <a:t>Validation</a:t>
            </a:r>
            <a:r>
              <a:rPr lang="nl-NL" sz="2000" dirty="0">
                <a:latin typeface="Fira Sans Extra Condensed"/>
              </a:rPr>
              <a:t> </a:t>
            </a:r>
            <a:r>
              <a:rPr lang="nl-NL" sz="2000" dirty="0" err="1">
                <a:latin typeface="Fira Sans Extra Condensed"/>
              </a:rPr>
              <a:t>accuracy</a:t>
            </a:r>
            <a:r>
              <a:rPr lang="nl-NL" sz="2000" dirty="0">
                <a:latin typeface="Fira Sans Extra Condensed"/>
              </a:rPr>
              <a:t>: </a:t>
            </a:r>
            <a:r>
              <a:rPr lang="nl-NL" sz="2000" dirty="0">
                <a:solidFill>
                  <a:srgbClr val="E15C3D"/>
                </a:solidFill>
              </a:rPr>
              <a:t>79.6%</a:t>
            </a:r>
            <a:r>
              <a:rPr lang="nl-NL" sz="2000" dirty="0"/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l-NL" sz="2000" dirty="0">
                <a:latin typeface="Fira Sans Extra Condensed"/>
              </a:rPr>
              <a:t>Test </a:t>
            </a:r>
            <a:r>
              <a:rPr lang="nl-NL" sz="2000" dirty="0" err="1">
                <a:latin typeface="Fira Sans Extra Condensed"/>
              </a:rPr>
              <a:t>accuracy</a:t>
            </a:r>
            <a:r>
              <a:rPr lang="nl-NL" sz="2000" dirty="0">
                <a:latin typeface="Fira Sans Extra Condensed"/>
              </a:rPr>
              <a:t>:</a:t>
            </a:r>
            <a:r>
              <a:rPr lang="nl-NL" sz="2000" dirty="0"/>
              <a:t> </a:t>
            </a:r>
            <a:r>
              <a:rPr lang="nl-NL" sz="2000" dirty="0">
                <a:solidFill>
                  <a:srgbClr val="E15C3D"/>
                </a:solidFill>
              </a:rPr>
              <a:t>80.5%.</a:t>
            </a:r>
            <a:endParaRPr lang="ar-EG" sz="2000" dirty="0">
              <a:solidFill>
                <a:srgbClr val="E15C3D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A76012-8613-4DF2-B3FC-0714316F537B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9EB2FB-E76B-468B-A9AC-857B016A1ADE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0C39DB-758D-4332-A39F-80FAFD480B7A}"/>
              </a:ext>
            </a:extLst>
          </p:cNvPr>
          <p:cNvCxnSpPr/>
          <p:nvPr/>
        </p:nvCxnSpPr>
        <p:spPr>
          <a:xfrm>
            <a:off x="9302885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DBF5DD-36D4-4818-B37B-709B6794A6BA}"/>
              </a:ext>
            </a:extLst>
          </p:cNvPr>
          <p:cNvCxnSpPr>
            <a:cxnSpLocks/>
          </p:cNvCxnSpPr>
          <p:nvPr/>
        </p:nvCxnSpPr>
        <p:spPr>
          <a:xfrm>
            <a:off x="12192000" y="4795736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41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A7D348-5B4F-B11F-1CED-93FE187B523C}"/>
              </a:ext>
            </a:extLst>
          </p:cNvPr>
          <p:cNvSpPr txBox="1"/>
          <p:nvPr/>
        </p:nvSpPr>
        <p:spPr>
          <a:xfrm>
            <a:off x="7039038" y="2916567"/>
            <a:ext cx="3796764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404040"/>
                </a:solidFill>
                <a:latin typeface="Fira Sans Extra Condensed"/>
                <a:ea typeface="+mj-ea"/>
                <a:cs typeface="+mj-cs"/>
              </a:rPr>
              <a:t>Confusion matrix</a:t>
            </a:r>
          </a:p>
        </p:txBody>
      </p:sp>
      <p:pic>
        <p:nvPicPr>
          <p:cNvPr id="4" name="Picture 3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88746136-93FE-2E4B-A5A9-4882AFD33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60C14DD-69BF-5EFA-7515-875D3A76C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18" y="957753"/>
            <a:ext cx="5587950" cy="5060659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3B2C8C8D-8232-F17A-0226-A9EFC6C58E60}"/>
              </a:ext>
            </a:extLst>
          </p:cNvPr>
          <p:cNvSpPr/>
          <p:nvPr/>
        </p:nvSpPr>
        <p:spPr>
          <a:xfrm>
            <a:off x="7039038" y="3562898"/>
            <a:ext cx="3796764" cy="484632"/>
          </a:xfrm>
          <a:prstGeom prst="leftArrow">
            <a:avLst/>
          </a:prstGeom>
          <a:solidFill>
            <a:srgbClr val="4040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0404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4FE9D0-877D-4CA6-A149-21B0A4F6FC87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DAB152-2CB4-4036-A7ED-F4B27AF10BB3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3D58EE-C902-41B9-B901-4A5E0E791550}"/>
              </a:ext>
            </a:extLst>
          </p:cNvPr>
          <p:cNvCxnSpPr/>
          <p:nvPr/>
        </p:nvCxnSpPr>
        <p:spPr>
          <a:xfrm>
            <a:off x="9302885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C1FD6F-5BFC-4DF7-811E-FE7FCEDD2B4A}"/>
              </a:ext>
            </a:extLst>
          </p:cNvPr>
          <p:cNvCxnSpPr>
            <a:cxnSpLocks/>
          </p:cNvCxnSpPr>
          <p:nvPr/>
        </p:nvCxnSpPr>
        <p:spPr>
          <a:xfrm>
            <a:off x="12192000" y="4795736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18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D8BA-77B9-F50F-A2BA-ADC0BB3CF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0285"/>
            <a:ext cx="4621553" cy="1360728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rgbClr val="566E6F"/>
                </a:solidFill>
                <a:latin typeface="Fira Sans Extra Condensed"/>
              </a:rPr>
              <a:t>Best </a:t>
            </a:r>
            <a:r>
              <a:rPr lang="nl-NL" sz="4400" dirty="0">
                <a:solidFill>
                  <a:srgbClr val="566E6F"/>
                </a:solidFill>
                <a:latin typeface="Fira Sans Extra Condensed"/>
              </a:rPr>
              <a:t>Model</a:t>
            </a:r>
            <a:endParaRPr lang="en-US" sz="4400" dirty="0">
              <a:solidFill>
                <a:srgbClr val="566E6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D30D-4369-9921-2441-EBC08B77C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6" y="2243236"/>
            <a:ext cx="4621553" cy="3159018"/>
          </a:xfrm>
        </p:spPr>
        <p:txBody>
          <a:bodyPr>
            <a:normAutofit/>
          </a:bodyPr>
          <a:lstStyle/>
          <a:p>
            <a:r>
              <a:rPr lang="en-US" b="1" dirty="0">
                <a:latin typeface="Fira Sans Extra Condensed" panose="020B0503050000020004" pitchFamily="34" charset="0"/>
              </a:rPr>
              <a:t>Random forest classifier </a:t>
            </a:r>
            <a:r>
              <a:rPr lang="en-US" dirty="0">
                <a:latin typeface="Fira Sans Extra Condensed" panose="020B0503050000020004" pitchFamily="34" charset="0"/>
              </a:rPr>
              <a:t>was chosen as the final model based on performance metrics with accuracy </a:t>
            </a:r>
            <a:r>
              <a:rPr lang="en-US" sz="2400" dirty="0">
                <a:solidFill>
                  <a:srgbClr val="ED7D31"/>
                </a:solidFill>
                <a:latin typeface="Fira Sans Extra Condensed" panose="020B0503050000020004" pitchFamily="34" charset="0"/>
              </a:rPr>
              <a:t>80.91%</a:t>
            </a:r>
            <a:endParaRPr lang="en-US" dirty="0">
              <a:solidFill>
                <a:srgbClr val="ED7D31"/>
              </a:solidFill>
              <a:latin typeface="Fira Sans Extra Condensed" panose="020B0503050000020004" pitchFamily="34" charset="0"/>
            </a:endParaRPr>
          </a:p>
          <a:p>
            <a:r>
              <a:rPr lang="en-US" dirty="0">
                <a:latin typeface="Fira Sans Extra Condensed" panose="020B0503050000020004" pitchFamily="34" charset="0"/>
              </a:rPr>
              <a:t>We will use this model in deployment to predict whether  the customer will churn or not .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D5216126-BD2F-0BC7-A4A5-C5A559B00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pic>
        <p:nvPicPr>
          <p:cNvPr id="6" name="Picture 5" descr="A person and person standing next to a tree&#10;&#10;Description automatically generated">
            <a:extLst>
              <a:ext uri="{FF2B5EF4-FFF2-40B4-BE49-F238E27FC236}">
                <a16:creationId xmlns:a16="http://schemas.microsoft.com/office/drawing/2014/main" id="{EEBD5BB7-FC81-8C0C-BF11-D157C1723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52" y="1417074"/>
            <a:ext cx="5829300" cy="38862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26CECD-794F-4C0B-9ACA-42BE9BB41B2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6C7AE6-DEE4-488B-A792-5681BB0351B2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1F0286-E20D-457C-A377-D36E61FA4E7F}"/>
              </a:ext>
            </a:extLst>
          </p:cNvPr>
          <p:cNvCxnSpPr/>
          <p:nvPr/>
        </p:nvCxnSpPr>
        <p:spPr>
          <a:xfrm>
            <a:off x="9302885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6E52DC-F6F7-4F9E-ABA3-18BD0F904A33}"/>
              </a:ext>
            </a:extLst>
          </p:cNvPr>
          <p:cNvCxnSpPr>
            <a:cxnSpLocks/>
          </p:cNvCxnSpPr>
          <p:nvPr/>
        </p:nvCxnSpPr>
        <p:spPr>
          <a:xfrm>
            <a:off x="12192000" y="4795736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231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E1EC-2849-EBB4-3A4D-4353F582B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006" y="1718767"/>
            <a:ext cx="3859776" cy="21791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rgbClr val="38686A"/>
                </a:solidFill>
                <a:latin typeface="Fira Sans Extra Condensed"/>
              </a:rPr>
              <a:t>Models' comparison on different metrics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825FB4-35AE-106B-E115-2F38B68BD7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08" b="-2"/>
          <a:stretch/>
        </p:blipFill>
        <p:spPr>
          <a:xfrm>
            <a:off x="4542781" y="478011"/>
            <a:ext cx="6575909" cy="6061934"/>
          </a:xfrm>
          <a:prstGeom prst="rect">
            <a:avLst/>
          </a:prstGeom>
        </p:spPr>
      </p:pic>
      <p:pic>
        <p:nvPicPr>
          <p:cNvPr id="3" name="Picture 2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96A6F30F-0D76-2817-6F72-C3C308275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457" y="122817"/>
            <a:ext cx="793195" cy="72427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2EBACE-4DB4-4136-B921-3645E6081A24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C9FD43-F734-443D-99F1-855E928B270E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DF16FC-EC25-467C-AD28-FA71F67AD765}"/>
              </a:ext>
            </a:extLst>
          </p:cNvPr>
          <p:cNvCxnSpPr/>
          <p:nvPr/>
        </p:nvCxnSpPr>
        <p:spPr>
          <a:xfrm>
            <a:off x="9302885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182406-2A57-4DEA-906E-4BFAAA6A4B2C}"/>
              </a:ext>
            </a:extLst>
          </p:cNvPr>
          <p:cNvCxnSpPr>
            <a:cxnSpLocks/>
          </p:cNvCxnSpPr>
          <p:nvPr/>
        </p:nvCxnSpPr>
        <p:spPr>
          <a:xfrm>
            <a:off x="12192000" y="4795736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210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E4BFDE5A-7867-52F4-7FF4-238C10A77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157" y="131172"/>
            <a:ext cx="914389" cy="834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CBAA67-6CF4-3B9E-4A71-481C3A93B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416" y="1357464"/>
            <a:ext cx="8172766" cy="50323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7D856F-1E8F-56B5-4191-AEFE585F8F75}"/>
              </a:ext>
            </a:extLst>
          </p:cNvPr>
          <p:cNvSpPr txBox="1"/>
          <p:nvPr/>
        </p:nvSpPr>
        <p:spPr>
          <a:xfrm>
            <a:off x="264160" y="436880"/>
            <a:ext cx="87884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/>
              <a:t>Models' comparison on validation set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147610-34B7-46B2-8676-C846789B339D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C7A64D-24D7-41A4-9119-892615E55C1C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E353B0-2EF1-425A-AB55-7EB87D657ED1}"/>
              </a:ext>
            </a:extLst>
          </p:cNvPr>
          <p:cNvCxnSpPr/>
          <p:nvPr/>
        </p:nvCxnSpPr>
        <p:spPr>
          <a:xfrm>
            <a:off x="9302885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7DF2E2-1EDD-49C5-A536-5A668CF2EDE1}"/>
              </a:ext>
            </a:extLst>
          </p:cNvPr>
          <p:cNvCxnSpPr>
            <a:cxnSpLocks/>
          </p:cNvCxnSpPr>
          <p:nvPr/>
        </p:nvCxnSpPr>
        <p:spPr>
          <a:xfrm>
            <a:off x="12192000" y="4795736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666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2152487-2C05-F864-0782-E41E1540CDF3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25FD93D-3AF9-07FC-D4DF-9CC4453AD97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96A29CF-22E0-02E9-C8EC-D2BFDE4FB336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527DFB0-6F09-333D-4171-0C3A722B602E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9F138CBD-F4DD-F86A-D6CF-0CE737409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374340-6A5E-FBD7-2D3A-8A7F93ACA0FF}"/>
              </a:ext>
            </a:extLst>
          </p:cNvPr>
          <p:cNvSpPr txBox="1"/>
          <p:nvPr/>
        </p:nvSpPr>
        <p:spPr>
          <a:xfrm>
            <a:off x="386676" y="1536174"/>
            <a:ext cx="5481536" cy="378565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F26662"/>
                </a:solidFill>
                <a:latin typeface="Fira Sans Extra Condensed"/>
              </a:rPr>
              <a:t>What Is Customer Churn ?</a:t>
            </a:r>
          </a:p>
        </p:txBody>
      </p:sp>
      <p:pic>
        <p:nvPicPr>
          <p:cNvPr id="4" name="Picture 3" descr="A group of people looking at a question mark&#10;&#10;Description automatically generated">
            <a:extLst>
              <a:ext uri="{FF2B5EF4-FFF2-40B4-BE49-F238E27FC236}">
                <a16:creationId xmlns:a16="http://schemas.microsoft.com/office/drawing/2014/main" id="{425D14BF-BF4A-8819-5569-057A49AF9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867" y="957753"/>
            <a:ext cx="5199456" cy="459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06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1FF1-D032-2013-181E-52EC8815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Models</a:t>
            </a:r>
            <a:r>
              <a:rPr lang="en-US" dirty="0"/>
              <a:t>'</a:t>
            </a:r>
            <a:r>
              <a:rPr lang="en-US" sz="3600" b="1" dirty="0"/>
              <a:t> comparison on test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6F705-32EA-E634-1D6B-6946E3989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085" y="1440929"/>
            <a:ext cx="8203404" cy="5070638"/>
          </a:xfrm>
          <a:prstGeom prst="rect">
            <a:avLst/>
          </a:prstGeom>
        </p:spPr>
      </p:pic>
      <p:pic>
        <p:nvPicPr>
          <p:cNvPr id="6" name="Picture 5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452B9D7D-595E-6079-1DC3-4AFC4C34D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82" y="142448"/>
            <a:ext cx="914389" cy="8349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1121FC-E44E-42A5-9310-E6057CCB06B4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B4E9DE-3AEB-43CF-AE37-4E4372B0815B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5D5C37-8D40-43EB-963B-B500C3A85B7A}"/>
              </a:ext>
            </a:extLst>
          </p:cNvPr>
          <p:cNvCxnSpPr/>
          <p:nvPr/>
        </p:nvCxnSpPr>
        <p:spPr>
          <a:xfrm>
            <a:off x="9302885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A86EB2-1114-463D-A7BE-7BAA8AE30FDD}"/>
              </a:ext>
            </a:extLst>
          </p:cNvPr>
          <p:cNvCxnSpPr>
            <a:cxnSpLocks/>
          </p:cNvCxnSpPr>
          <p:nvPr/>
        </p:nvCxnSpPr>
        <p:spPr>
          <a:xfrm>
            <a:off x="12192000" y="4795736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891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5BB42415-E807-59E6-4A5C-158C691D717A}"/>
              </a:ext>
            </a:extLst>
          </p:cNvPr>
          <p:cNvSpPr/>
          <p:nvPr/>
        </p:nvSpPr>
        <p:spPr>
          <a:xfrm>
            <a:off x="2007913" y="1769310"/>
            <a:ext cx="1717449" cy="1459149"/>
          </a:xfrm>
          <a:prstGeom prst="flowChartConnector">
            <a:avLst/>
          </a:prstGeom>
          <a:solidFill>
            <a:srgbClr val="2A4E50"/>
          </a:solidFill>
          <a:ln>
            <a:solidFill>
              <a:srgbClr val="2A4E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Google Shape;164;p16">
            <a:extLst>
              <a:ext uri="{FF2B5EF4-FFF2-40B4-BE49-F238E27FC236}">
                <a16:creationId xmlns:a16="http://schemas.microsoft.com/office/drawing/2014/main" id="{4DD6DB44-406D-5AE4-AC7B-6C0264EFABB0}"/>
              </a:ext>
            </a:extLst>
          </p:cNvPr>
          <p:cNvSpPr txBox="1"/>
          <p:nvPr/>
        </p:nvSpPr>
        <p:spPr>
          <a:xfrm>
            <a:off x="1935382" y="1769310"/>
            <a:ext cx="1841635" cy="105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72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72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2152487-2C05-F864-0782-E41E1540CDF3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25FD93D-3AF9-07FC-D4DF-9CC4453AD97E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96A29CF-22E0-02E9-C8EC-D2BFDE4FB336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527DFB0-6F09-333D-4171-0C3A722B602E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9F138CBD-F4DD-F86A-D6CF-0CE737409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374340-6A5E-FBD7-2D3A-8A7F93ACA0FF}"/>
              </a:ext>
            </a:extLst>
          </p:cNvPr>
          <p:cNvSpPr txBox="1"/>
          <p:nvPr/>
        </p:nvSpPr>
        <p:spPr>
          <a:xfrm>
            <a:off x="1093510" y="3428999"/>
            <a:ext cx="5481536" cy="1015663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A4E50"/>
                </a:solidFill>
                <a:latin typeface="Fira Sans Extra Condensed"/>
              </a:rPr>
              <a:t>Deployment</a:t>
            </a:r>
          </a:p>
        </p:txBody>
      </p:sp>
      <p:pic>
        <p:nvPicPr>
          <p:cNvPr id="3" name="Picture 2" descr="A cloud computing logo with arrows&#10;&#10;Description automatically generated">
            <a:extLst>
              <a:ext uri="{FF2B5EF4-FFF2-40B4-BE49-F238E27FC236}">
                <a16:creationId xmlns:a16="http://schemas.microsoft.com/office/drawing/2014/main" id="{8489FEEA-99EF-AA3F-560C-73A019087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08" y="789718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67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903B1-1009-1E5D-9EC6-480915A9D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8F9D6-7336-62B5-4A98-EF67EBEDB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5E9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https://huggingface.co/spaces/Ramy5200/big_project</a:t>
            </a:r>
            <a:endParaRPr lang="en-US" dirty="0">
              <a:solidFill>
                <a:srgbClr val="005E9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655FE-9817-3145-7875-6D50F3CC9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579" y="2316588"/>
            <a:ext cx="4241800" cy="3876040"/>
          </a:xfrm>
          <a:prstGeom prst="rect">
            <a:avLst/>
          </a:prstGeom>
        </p:spPr>
      </p:pic>
      <p:pic>
        <p:nvPicPr>
          <p:cNvPr id="4" name="Picture 3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D5279309-8123-D76B-E690-B764CD2EC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pic>
        <p:nvPicPr>
          <p:cNvPr id="6" name="Picture 5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977281D5-1F13-BBFB-8B42-949435AA9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663" y="275217"/>
            <a:ext cx="914389" cy="8349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481284-2445-4D0C-9854-110BB6410EB6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72F50C-4DD7-44B5-946B-002027D94B14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FDBF63-B3C4-46FC-A75B-507CA19AD708}"/>
              </a:ext>
            </a:extLst>
          </p:cNvPr>
          <p:cNvCxnSpPr/>
          <p:nvPr/>
        </p:nvCxnSpPr>
        <p:spPr>
          <a:xfrm>
            <a:off x="9302885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7C26FB-90AB-4B97-8DBA-3F4D2A1900A7}"/>
              </a:ext>
            </a:extLst>
          </p:cNvPr>
          <p:cNvCxnSpPr>
            <a:cxnSpLocks/>
          </p:cNvCxnSpPr>
          <p:nvPr/>
        </p:nvCxnSpPr>
        <p:spPr>
          <a:xfrm>
            <a:off x="12192000" y="4795736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1462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89933-FBFB-0D42-3187-5837082D4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11286"/>
            <a:ext cx="10653578" cy="11322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Customer retention strategies: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9C031-280E-42C7-DC03-207AF6BD6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93353"/>
            <a:ext cx="10653579" cy="4593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Personalized Communication: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Tailor messages and promotions to individual customer preferences to enhance their experience and make them feel valued.</a:t>
            </a:r>
          </a:p>
          <a:p>
            <a:pPr>
              <a:lnSpc>
                <a:spcPct val="110000"/>
              </a:lnSpc>
            </a:pPr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Excellent Customer Service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: Provide quick, knowledgeable support to build trust and encourage loyalty.</a:t>
            </a:r>
          </a:p>
          <a:p>
            <a:pPr>
              <a:lnSpc>
                <a:spcPct val="110000"/>
              </a:lnSpc>
            </a:pPr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Feedback Mechanisms: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Actively seek customer feedback to identify improvement areas and show that their opinions matter.</a:t>
            </a:r>
          </a:p>
          <a:p>
            <a:pPr>
              <a:lnSpc>
                <a:spcPct val="110000"/>
              </a:lnSpc>
            </a:pP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</p:txBody>
      </p:sp>
      <p:pic>
        <p:nvPicPr>
          <p:cNvPr id="4" name="Picture 3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127BD2A0-A560-F995-4CDE-C7F871C97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048" y="122817"/>
            <a:ext cx="845604" cy="77212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177048-FAE2-4EC1-9D29-09F5397A7E2A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8ABCDD-DD14-4EDC-B361-D51C96C20F43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A6FCAA-46A4-4377-B34D-2759A8C8FEF0}"/>
              </a:ext>
            </a:extLst>
          </p:cNvPr>
          <p:cNvCxnSpPr/>
          <p:nvPr/>
        </p:nvCxnSpPr>
        <p:spPr>
          <a:xfrm>
            <a:off x="9302885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7EF264-2833-47F9-85EF-FF0A04896DF5}"/>
              </a:ext>
            </a:extLst>
          </p:cNvPr>
          <p:cNvCxnSpPr>
            <a:cxnSpLocks/>
          </p:cNvCxnSpPr>
          <p:nvPr/>
        </p:nvCxnSpPr>
        <p:spPr>
          <a:xfrm>
            <a:off x="12192000" y="4795736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703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F3F99-759E-8F43-C666-D491C7A3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763" y="1811577"/>
            <a:ext cx="11650473" cy="2479937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Exclusive Offers: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Provide special promotions and discounts to existing customers to make them feel appreciated.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ira Sans Extra Condensed"/>
            </a:endParaRP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Exit Interviews: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Gather insights from customers who leave to identify and address potential issues.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Referral Programs: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</a:rPr>
              <a:t>Encourage satisfied customers to refer others by offering rewards for successful referrals, keeping existing customers engaged</a:t>
            </a:r>
            <a:r>
              <a:rPr lang="en-US" sz="2400" dirty="0"/>
              <a:t>.</a:t>
            </a:r>
          </a:p>
        </p:txBody>
      </p:sp>
      <p:pic>
        <p:nvPicPr>
          <p:cNvPr id="2" name="Picture 1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68C85725-74B2-E2B3-3756-1C7DC6C5A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968" y="122817"/>
            <a:ext cx="781684" cy="71376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B4A64FF-9C9D-5289-BA14-BC7D69F4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63" y="601498"/>
            <a:ext cx="10653578" cy="11322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Customer retention strategies: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9A266-CCC2-4D98-9BD7-104EA8F390D3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B49BE6-0235-4114-8169-3B893EC01F2F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69C616-1B01-4D37-BA72-7A48B507BDAA}"/>
              </a:ext>
            </a:extLst>
          </p:cNvPr>
          <p:cNvCxnSpPr/>
          <p:nvPr/>
        </p:nvCxnSpPr>
        <p:spPr>
          <a:xfrm>
            <a:off x="9302885" y="6853084"/>
            <a:ext cx="288911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AAE4F9-9206-429C-BBBA-9F0C8A741F0E}"/>
              </a:ext>
            </a:extLst>
          </p:cNvPr>
          <p:cNvCxnSpPr>
            <a:cxnSpLocks/>
          </p:cNvCxnSpPr>
          <p:nvPr/>
        </p:nvCxnSpPr>
        <p:spPr>
          <a:xfrm>
            <a:off x="12192000" y="4795736"/>
            <a:ext cx="0" cy="206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4190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op 20 Customer Feedback Survey Questions To Use | involve.me">
            <a:extLst>
              <a:ext uri="{FF2B5EF4-FFF2-40B4-BE49-F238E27FC236}">
                <a16:creationId xmlns:a16="http://schemas.microsoft.com/office/drawing/2014/main" id="{304CD670-E8DC-6875-9DA7-E44BDD350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" r="11669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7C6E85-339A-32D3-E11A-3EAB0D82C923}"/>
              </a:ext>
            </a:extLst>
          </p:cNvPr>
          <p:cNvSpPr txBox="1"/>
          <p:nvPr/>
        </p:nvSpPr>
        <p:spPr>
          <a:xfrm>
            <a:off x="291829" y="175098"/>
            <a:ext cx="5058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2A4E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Any Questions ?</a:t>
            </a:r>
          </a:p>
        </p:txBody>
      </p:sp>
      <p:pic>
        <p:nvPicPr>
          <p:cNvPr id="6" name="Picture 5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7B39D79E-7BBA-ECD1-A788-E31CAD4E4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722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running away from a person&#10;&#10;Description automatically generated">
            <a:extLst>
              <a:ext uri="{FF2B5EF4-FFF2-40B4-BE49-F238E27FC236}">
                <a16:creationId xmlns:a16="http://schemas.microsoft.com/office/drawing/2014/main" id="{0B54234F-4F52-E6EF-0AAE-99928A94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AutoShape 2" descr="Top Product Survey Questions You Should Be Asking Your Customers -  Freshflows">
            <a:extLst>
              <a:ext uri="{FF2B5EF4-FFF2-40B4-BE49-F238E27FC236}">
                <a16:creationId xmlns:a16="http://schemas.microsoft.com/office/drawing/2014/main" id="{E393D2D1-CB31-9B2A-071C-32F7B61540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D02394-CCAD-9AAC-89F1-7FFA4DD21515}"/>
              </a:ext>
            </a:extLst>
          </p:cNvPr>
          <p:cNvSpPr/>
          <p:nvPr/>
        </p:nvSpPr>
        <p:spPr>
          <a:xfrm>
            <a:off x="4841553" y="428582"/>
            <a:ext cx="5449585" cy="2594492"/>
          </a:xfrm>
          <a:prstGeom prst="round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0EA2E5-ED59-198C-143A-BB416620BAC3}"/>
              </a:ext>
            </a:extLst>
          </p:cNvPr>
          <p:cNvSpPr txBox="1"/>
          <p:nvPr/>
        </p:nvSpPr>
        <p:spPr>
          <a:xfrm>
            <a:off x="5746923" y="1209537"/>
            <a:ext cx="3633687" cy="830997"/>
          </a:xfrm>
          <a:prstGeom prst="rect">
            <a:avLst/>
          </a:prstGeom>
          <a:solidFill>
            <a:srgbClr val="F2F2F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solidFill>
                  <a:srgbClr val="38686A"/>
                </a:solidFill>
                <a:latin typeface="ADLaM Display"/>
                <a:ea typeface="ADLaM Display"/>
                <a:cs typeface="ADLaM Display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58563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956-7928-A4DD-2C61-A0A4D2316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86" y="169254"/>
            <a:ext cx="6880626" cy="117025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Customer Churn :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FB88B5-9A17-2F78-CB5F-70645AABD511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00AA-EDF9-5E2A-0C80-79FB5D545E08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54BF70-E1C0-F131-A914-7B2777760D9D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2BF476-B244-FB43-205B-47B3142BE168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8CD5815C-9D2A-6E7F-5DD2-79811B64B78A}"/>
              </a:ext>
            </a:extLst>
          </p:cNvPr>
          <p:cNvSpPr txBox="1">
            <a:spLocks/>
          </p:cNvSpPr>
          <p:nvPr/>
        </p:nvSpPr>
        <p:spPr>
          <a:xfrm>
            <a:off x="508945" y="5797308"/>
            <a:ext cx="11382875" cy="4961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 Extra Condensed"/>
                <a:ea typeface="+mn-ea"/>
                <a:cs typeface="+mn-cs"/>
              </a:rPr>
              <a:t>It is defined as when customers or subscribers discontinue doing business with a firm or service. </a:t>
            </a:r>
          </a:p>
        </p:txBody>
      </p:sp>
      <p:pic>
        <p:nvPicPr>
          <p:cNvPr id="22" name="Picture 21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8320A313-1D15-E201-59D8-B93B42FF1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pic>
        <p:nvPicPr>
          <p:cNvPr id="4" name="Picture 3" descr="A green silhouette of a person&#10;&#10;Description automatically generated">
            <a:extLst>
              <a:ext uri="{FF2B5EF4-FFF2-40B4-BE49-F238E27FC236}">
                <a16:creationId xmlns:a16="http://schemas.microsoft.com/office/drawing/2014/main" id="{C7071C85-26A7-2A57-06E2-BC139773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20" y="1725139"/>
            <a:ext cx="3080487" cy="3428580"/>
          </a:xfrm>
          <a:prstGeom prst="rect">
            <a:avLst/>
          </a:prstGeom>
        </p:spPr>
      </p:pic>
      <p:pic>
        <p:nvPicPr>
          <p:cNvPr id="6" name="Picture 5" descr="A red silhouette of a person&#10;&#10;Description automatically generated">
            <a:extLst>
              <a:ext uri="{FF2B5EF4-FFF2-40B4-BE49-F238E27FC236}">
                <a16:creationId xmlns:a16="http://schemas.microsoft.com/office/drawing/2014/main" id="{606A2894-2144-BF71-CFF7-B0C01B853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566" y="1726990"/>
            <a:ext cx="3009118" cy="342858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36E8A7D-8DD7-337A-331D-A517E755D0E8}"/>
              </a:ext>
            </a:extLst>
          </p:cNvPr>
          <p:cNvCxnSpPr/>
          <p:nvPr/>
        </p:nvCxnSpPr>
        <p:spPr>
          <a:xfrm>
            <a:off x="617951" y="5216046"/>
            <a:ext cx="11164864" cy="16703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90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956-7928-A4DD-2C61-A0A4D2316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86" y="169254"/>
            <a:ext cx="6880626" cy="117025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Why Customer Churn </a:t>
            </a:r>
            <a:r>
              <a:rPr lang="en-US" sz="48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: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FB88B5-9A17-2F78-CB5F-70645AABD511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00AA-EDF9-5E2A-0C80-79FB5D545E08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54BF70-E1C0-F131-A914-7B2777760D9D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2BF476-B244-FB43-205B-47B3142BE168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77663169-A239-E3BC-15FE-337EC6AA1F62}"/>
              </a:ext>
            </a:extLst>
          </p:cNvPr>
          <p:cNvSpPr txBox="1">
            <a:spLocks/>
          </p:cNvSpPr>
          <p:nvPr/>
        </p:nvSpPr>
        <p:spPr>
          <a:xfrm>
            <a:off x="220565" y="1508759"/>
            <a:ext cx="11228887" cy="1804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In the telecom industry,</a:t>
            </a:r>
          </a:p>
          <a:p>
            <a:pPr>
              <a:lnSpc>
                <a:spcPct val="150000"/>
              </a:lnSpc>
            </a:pP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customer churn rates range from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15-25%</a:t>
            </a: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 annually.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2AFCB9-999E-164F-6DBA-C4325F5654AB}"/>
              </a:ext>
            </a:extLst>
          </p:cNvPr>
          <p:cNvSpPr txBox="1">
            <a:spLocks/>
          </p:cNvSpPr>
          <p:nvPr/>
        </p:nvSpPr>
        <p:spPr>
          <a:xfrm>
            <a:off x="220565" y="3705748"/>
            <a:ext cx="11228887" cy="1804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Identifying and retaining high-risk customers before they switch</a:t>
            </a:r>
          </a:p>
          <a:p>
            <a:pPr>
              <a:lnSpc>
                <a:spcPct val="150000"/>
              </a:lnSpc>
            </a:pP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 providers is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crucial for profitability and growth</a:t>
            </a: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 Extra Condensed"/>
                <a:ea typeface="+mn-ea"/>
                <a:cs typeface="+mn-cs"/>
              </a:rPr>
              <a:t>.</a:t>
            </a:r>
          </a:p>
        </p:txBody>
      </p:sp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36F21C46-6B38-DA55-FC32-BD9063D71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4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2D676E43-FA4A-AA22-17A3-02956F067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80" y="453838"/>
            <a:ext cx="9380629" cy="83493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Five churn scenarios and their solutions:</a:t>
            </a:r>
          </a:p>
        </p:txBody>
      </p: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30807506-E6FB-09FD-BC2A-C59F52084701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6B71916-637A-A2D3-551C-871B6AA62EC2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Picture 21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2131A34E-D29A-1CCD-E088-6BB2DD436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graphicFrame>
        <p:nvGraphicFramePr>
          <p:cNvPr id="309" name="Diagram 308">
            <a:extLst>
              <a:ext uri="{FF2B5EF4-FFF2-40B4-BE49-F238E27FC236}">
                <a16:creationId xmlns:a16="http://schemas.microsoft.com/office/drawing/2014/main" id="{0BF2BF4F-17D6-FC74-C5A0-18101CE6F7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00386"/>
              </p:ext>
            </p:extLst>
          </p:nvPr>
        </p:nvGraphicFramePr>
        <p:xfrm>
          <a:off x="-1137313" y="1884528"/>
          <a:ext cx="7142327" cy="3805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56" name="TextBox 855">
            <a:extLst>
              <a:ext uri="{FF2B5EF4-FFF2-40B4-BE49-F238E27FC236}">
                <a16:creationId xmlns:a16="http://schemas.microsoft.com/office/drawing/2014/main" id="{E702A1A3-B1A1-72DF-07BD-35B8E53353AD}"/>
              </a:ext>
            </a:extLst>
          </p:cNvPr>
          <p:cNvSpPr txBox="1"/>
          <p:nvPr/>
        </p:nvSpPr>
        <p:spPr>
          <a:xfrm>
            <a:off x="5179325" y="1710519"/>
            <a:ext cx="6473588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404040"/>
                </a:solidFill>
                <a:latin typeface="Fira Sans Extra Condensed"/>
                <a:cs typeface="Segoe UI"/>
              </a:rPr>
              <a:t>Tariff Plan Churn</a:t>
            </a:r>
            <a:r>
              <a:rPr lang="en-US" sz="2000" dirty="0">
                <a:solidFill>
                  <a:srgbClr val="404040"/>
                </a:solidFill>
                <a:latin typeface="Fira Sans Extra Condensed"/>
                <a:cs typeface="Segoe UI"/>
              </a:rPr>
              <a:t>: Customers downgrade plans; Custom Pricing, Rewards for Higher Tiers to maintain ARPU.</a:t>
            </a:r>
            <a:r>
              <a:rPr lang="en-US" sz="2000" dirty="0">
                <a:latin typeface="Fira Sans Extra Condensed"/>
                <a:cs typeface="Segoe UI"/>
              </a:rPr>
              <a:t>​</a:t>
            </a:r>
          </a:p>
          <a:p>
            <a:r>
              <a:rPr lang="en-US" sz="2000" dirty="0">
                <a:latin typeface="Fira Sans Extra Condensed"/>
                <a:cs typeface="Segoe UI"/>
              </a:rPr>
              <a:t>​</a:t>
            </a:r>
          </a:p>
          <a:p>
            <a:r>
              <a:rPr lang="en-US" sz="2000" b="1" dirty="0">
                <a:solidFill>
                  <a:srgbClr val="404040"/>
                </a:solidFill>
                <a:latin typeface="Fira Sans Extra Condensed"/>
                <a:cs typeface="Segoe UI"/>
              </a:rPr>
              <a:t>Service Churn</a:t>
            </a:r>
            <a:r>
              <a:rPr lang="en-US" sz="2000" dirty="0">
                <a:solidFill>
                  <a:srgbClr val="404040"/>
                </a:solidFill>
                <a:latin typeface="Fira Sans Extra Condensed"/>
                <a:cs typeface="Segoe UI"/>
              </a:rPr>
              <a:t>: Customers cancel value-added services; improve quality and offer bundled discounts.</a:t>
            </a:r>
            <a:r>
              <a:rPr lang="en-US" sz="2000" dirty="0">
                <a:latin typeface="Fira Sans Extra Condensed"/>
                <a:cs typeface="Segoe UI"/>
              </a:rPr>
              <a:t>​</a:t>
            </a:r>
          </a:p>
          <a:p>
            <a:r>
              <a:rPr lang="en-US" sz="2000" dirty="0">
                <a:latin typeface="Fira Sans Extra Condensed"/>
                <a:cs typeface="Segoe UI"/>
              </a:rPr>
              <a:t>​</a:t>
            </a:r>
          </a:p>
          <a:p>
            <a:r>
              <a:rPr lang="en-US" sz="2000" b="1" dirty="0">
                <a:solidFill>
                  <a:srgbClr val="404040"/>
                </a:solidFill>
                <a:latin typeface="Fira Sans Extra Condensed"/>
                <a:cs typeface="Segoe UI"/>
              </a:rPr>
              <a:t>Product Churn: </a:t>
            </a:r>
            <a:r>
              <a:rPr lang="en-US" sz="2000" dirty="0">
                <a:solidFill>
                  <a:srgbClr val="404040"/>
                </a:solidFill>
                <a:latin typeface="Fira Sans Extra Condensed"/>
                <a:cs typeface="Segoe UI"/>
              </a:rPr>
              <a:t>Customers switch between prepaid/postpaid; allow seamless transitions with targeted offers.</a:t>
            </a:r>
            <a:r>
              <a:rPr lang="en-US" sz="2000" dirty="0">
                <a:latin typeface="Fira Sans Extra Condensed"/>
                <a:cs typeface="Segoe UI"/>
              </a:rPr>
              <a:t>​</a:t>
            </a:r>
          </a:p>
          <a:p>
            <a:r>
              <a:rPr lang="en-US" sz="2000" dirty="0">
                <a:latin typeface="Fira Sans Extra Condensed"/>
                <a:cs typeface="Segoe UI"/>
              </a:rPr>
              <a:t>​</a:t>
            </a:r>
          </a:p>
          <a:p>
            <a:r>
              <a:rPr lang="en-US" sz="2000" b="1" dirty="0">
                <a:solidFill>
                  <a:srgbClr val="404040"/>
                </a:solidFill>
                <a:latin typeface="Fira Sans Extra Condensed"/>
                <a:cs typeface="Segoe UI"/>
              </a:rPr>
              <a:t>Usage Churn: </a:t>
            </a:r>
            <a:r>
              <a:rPr lang="en-US" sz="2000" dirty="0">
                <a:solidFill>
                  <a:srgbClr val="404040"/>
                </a:solidFill>
                <a:latin typeface="Fira Sans Extra Condensed"/>
                <a:cs typeface="Segoe UI"/>
              </a:rPr>
              <a:t>Minimal usage indicates potential churn; monitor engagement and re-engage with personalized offers.</a:t>
            </a:r>
            <a:r>
              <a:rPr lang="en-US" sz="2000" dirty="0">
                <a:latin typeface="Fira Sans Extra Condensed"/>
                <a:cs typeface="Segoe UI"/>
              </a:rPr>
              <a:t>​</a:t>
            </a:r>
          </a:p>
          <a:p>
            <a:r>
              <a:rPr lang="en-US" sz="2000" dirty="0">
                <a:latin typeface="Fira Sans Extra Condensed"/>
                <a:cs typeface="Segoe UI"/>
              </a:rPr>
              <a:t>​</a:t>
            </a:r>
          </a:p>
          <a:p>
            <a:r>
              <a:rPr lang="en-US" sz="2000" b="1" dirty="0">
                <a:solidFill>
                  <a:srgbClr val="404040"/>
                </a:solidFill>
                <a:latin typeface="Fira Sans Extra Condensed"/>
                <a:cs typeface="Segoe UI"/>
              </a:rPr>
              <a:t>Subscriber Churn: </a:t>
            </a:r>
            <a:r>
              <a:rPr lang="en-US" sz="2000" dirty="0">
                <a:solidFill>
                  <a:srgbClr val="404040"/>
                </a:solidFill>
                <a:latin typeface="Fira Sans Extra Condensed"/>
                <a:cs typeface="Segoe UI"/>
              </a:rPr>
              <a:t>Customers fully leave the service; apply strong retention strategies and offer win-back incentives</a:t>
            </a:r>
            <a:r>
              <a:rPr lang="en-US" sz="2000" dirty="0">
                <a:latin typeface="Fira Sans Extra Condensed"/>
                <a:cs typeface="Segoe UI"/>
              </a:rPr>
              <a:t>.​</a:t>
            </a:r>
          </a:p>
        </p:txBody>
      </p:sp>
    </p:spTree>
    <p:extLst>
      <p:ext uri="{BB962C8B-B14F-4D97-AF65-F5344CB8AC3E}">
        <p14:creationId xmlns:p14="http://schemas.microsoft.com/office/powerpoint/2010/main" val="403402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/>
      <p:bldGraphic spid="309" grpId="0">
        <p:bldAsOne/>
      </p:bldGraphic>
      <p:bldP spid="8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956-7928-A4DD-2C61-A0A4D2316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80" y="260885"/>
            <a:ext cx="9380629" cy="83493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dirty="0">
                <a:solidFill>
                  <a:srgbClr val="38686A"/>
                </a:solidFill>
                <a:latin typeface="Fira Sans Extra Condensed"/>
                <a:ea typeface="+mn-ea"/>
                <a:cs typeface="+mn-cs"/>
              </a:rPr>
              <a:t>Decision cycle of a subscriber 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FB88B5-9A17-2F78-CB5F-70645AABD511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20622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3500AA-EDF9-5E2A-0C80-79FB5D545E08}"/>
              </a:ext>
            </a:extLst>
          </p:cNvPr>
          <p:cNvCxnSpPr/>
          <p:nvPr/>
        </p:nvCxnSpPr>
        <p:spPr>
          <a:xfrm>
            <a:off x="0" y="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54BF70-E1C0-F131-A914-7B2777760D9D}"/>
              </a:ext>
            </a:extLst>
          </p:cNvPr>
          <p:cNvCxnSpPr/>
          <p:nvPr/>
        </p:nvCxnSpPr>
        <p:spPr>
          <a:xfrm>
            <a:off x="9302885" y="6858000"/>
            <a:ext cx="288911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2BF476-B244-FB43-205B-47B3142BE168}"/>
              </a:ext>
            </a:extLst>
          </p:cNvPr>
          <p:cNvCxnSpPr>
            <a:cxnSpLocks/>
          </p:cNvCxnSpPr>
          <p:nvPr/>
        </p:nvCxnSpPr>
        <p:spPr>
          <a:xfrm>
            <a:off x="12192000" y="4948185"/>
            <a:ext cx="0" cy="1909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36F21C46-6B38-DA55-FC32-BD9063D71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263" y="122817"/>
            <a:ext cx="914389" cy="834936"/>
          </a:xfrm>
          <a:prstGeom prst="rect">
            <a:avLst/>
          </a:prstGeom>
        </p:spPr>
      </p:pic>
      <p:sp>
        <p:nvSpPr>
          <p:cNvPr id="3" name="Google Shape;132;p16">
            <a:extLst>
              <a:ext uri="{FF2B5EF4-FFF2-40B4-BE49-F238E27FC236}">
                <a16:creationId xmlns:a16="http://schemas.microsoft.com/office/drawing/2014/main" id="{3B09D7FF-FED1-D280-1D57-CBBC7DE0A493}"/>
              </a:ext>
            </a:extLst>
          </p:cNvPr>
          <p:cNvSpPr/>
          <p:nvPr/>
        </p:nvSpPr>
        <p:spPr>
          <a:xfrm>
            <a:off x="191380" y="1257300"/>
            <a:ext cx="926215" cy="921548"/>
          </a:xfrm>
          <a:custGeom>
            <a:avLst/>
            <a:gdLst/>
            <a:ahLst/>
            <a:cxnLst/>
            <a:rect l="l" t="t" r="r" b="b"/>
            <a:pathLst>
              <a:path w="10921" h="10921" extrusionOk="0">
                <a:moveTo>
                  <a:pt x="5458" y="1"/>
                </a:moveTo>
                <a:cubicBezTo>
                  <a:pt x="2446" y="1"/>
                  <a:pt x="1" y="2446"/>
                  <a:pt x="1" y="5464"/>
                </a:cubicBezTo>
                <a:cubicBezTo>
                  <a:pt x="1" y="8475"/>
                  <a:pt x="2446" y="10921"/>
                  <a:pt x="5458" y="10921"/>
                </a:cubicBezTo>
                <a:cubicBezTo>
                  <a:pt x="8475" y="10921"/>
                  <a:pt x="10921" y="8475"/>
                  <a:pt x="10921" y="5464"/>
                </a:cubicBezTo>
                <a:cubicBezTo>
                  <a:pt x="10921" y="2446"/>
                  <a:pt x="8475" y="1"/>
                  <a:pt x="5458" y="1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Google Shape;137;p16">
            <a:extLst>
              <a:ext uri="{FF2B5EF4-FFF2-40B4-BE49-F238E27FC236}">
                <a16:creationId xmlns:a16="http://schemas.microsoft.com/office/drawing/2014/main" id="{99E3491A-C18D-C25C-B4A8-BA20BC2A41E7}"/>
              </a:ext>
            </a:extLst>
          </p:cNvPr>
          <p:cNvSpPr/>
          <p:nvPr/>
        </p:nvSpPr>
        <p:spPr>
          <a:xfrm>
            <a:off x="191379" y="2688851"/>
            <a:ext cx="926216" cy="921549"/>
          </a:xfrm>
          <a:custGeom>
            <a:avLst/>
            <a:gdLst/>
            <a:ahLst/>
            <a:cxnLst/>
            <a:rect l="l" t="t" r="r" b="b"/>
            <a:pathLst>
              <a:path w="10921" h="10927" extrusionOk="0">
                <a:moveTo>
                  <a:pt x="5463" y="0"/>
                </a:moveTo>
                <a:cubicBezTo>
                  <a:pt x="2446" y="0"/>
                  <a:pt x="0" y="2446"/>
                  <a:pt x="0" y="5463"/>
                </a:cubicBezTo>
                <a:cubicBezTo>
                  <a:pt x="0" y="8481"/>
                  <a:pt x="2446" y="10926"/>
                  <a:pt x="5463" y="10926"/>
                </a:cubicBezTo>
                <a:cubicBezTo>
                  <a:pt x="8481" y="10926"/>
                  <a:pt x="10920" y="8481"/>
                  <a:pt x="10920" y="5463"/>
                </a:cubicBezTo>
                <a:cubicBezTo>
                  <a:pt x="10920" y="2446"/>
                  <a:pt x="8481" y="0"/>
                  <a:pt x="5463" y="0"/>
                </a:cubicBezTo>
                <a:close/>
              </a:path>
            </a:pathLst>
          </a:custGeom>
          <a:solidFill>
            <a:srgbClr val="3D737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147;p16">
            <a:extLst>
              <a:ext uri="{FF2B5EF4-FFF2-40B4-BE49-F238E27FC236}">
                <a16:creationId xmlns:a16="http://schemas.microsoft.com/office/drawing/2014/main" id="{CC1E3C5E-00D5-FFE7-3066-118AF9A6065B}"/>
              </a:ext>
            </a:extLst>
          </p:cNvPr>
          <p:cNvSpPr/>
          <p:nvPr/>
        </p:nvSpPr>
        <p:spPr>
          <a:xfrm>
            <a:off x="184336" y="5438561"/>
            <a:ext cx="926216" cy="912745"/>
          </a:xfrm>
          <a:custGeom>
            <a:avLst/>
            <a:gdLst/>
            <a:ahLst/>
            <a:cxnLst/>
            <a:rect l="l" t="t" r="r" b="b"/>
            <a:pathLst>
              <a:path w="10926" h="10927" extrusionOk="0">
                <a:moveTo>
                  <a:pt x="5463" y="0"/>
                </a:moveTo>
                <a:cubicBezTo>
                  <a:pt x="2446" y="0"/>
                  <a:pt x="0" y="2446"/>
                  <a:pt x="0" y="5463"/>
                </a:cubicBezTo>
                <a:cubicBezTo>
                  <a:pt x="0" y="8481"/>
                  <a:pt x="2446" y="10926"/>
                  <a:pt x="5463" y="10926"/>
                </a:cubicBezTo>
                <a:cubicBezTo>
                  <a:pt x="8480" y="10926"/>
                  <a:pt x="10926" y="8481"/>
                  <a:pt x="10926" y="5463"/>
                </a:cubicBezTo>
                <a:cubicBezTo>
                  <a:pt x="10926" y="2446"/>
                  <a:pt x="8480" y="0"/>
                  <a:pt x="5463" y="0"/>
                </a:cubicBezTo>
                <a:close/>
              </a:path>
            </a:pathLst>
          </a:custGeom>
          <a:solidFill>
            <a:srgbClr val="005E9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FF00"/>
              </a:solidFill>
            </a:endParaRPr>
          </a:p>
        </p:txBody>
      </p:sp>
      <p:sp>
        <p:nvSpPr>
          <p:cNvPr id="7" name="Google Shape;156;p16">
            <a:extLst>
              <a:ext uri="{FF2B5EF4-FFF2-40B4-BE49-F238E27FC236}">
                <a16:creationId xmlns:a16="http://schemas.microsoft.com/office/drawing/2014/main" id="{B9678BA7-8587-DCBE-B6CB-89D22BC3F78E}"/>
              </a:ext>
            </a:extLst>
          </p:cNvPr>
          <p:cNvSpPr txBox="1"/>
          <p:nvPr/>
        </p:nvSpPr>
        <p:spPr>
          <a:xfrm>
            <a:off x="772359" y="5389662"/>
            <a:ext cx="402338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 </a:t>
            </a:r>
            <a:r>
              <a:rPr lang="en-US" sz="2400" b="1" dirty="0">
                <a:solidFill>
                  <a:srgbClr val="005E92"/>
                </a:solidFill>
                <a:latin typeface="Fira Sans Extra Condensed" panose="020B0503050000020004" pitchFamily="34" charset="0"/>
              </a:rPr>
              <a:t>Conditionally Loyal </a:t>
            </a: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5E92"/>
                </a:solidFill>
                <a:latin typeface="Fira Sans Extra Condensed" panose="020B0503050000020004" pitchFamily="34" charset="0"/>
              </a:rPr>
              <a:t>Subscriber</a:t>
            </a:r>
            <a:endParaRPr lang="en-US" sz="2800" b="1" dirty="0">
              <a:solidFill>
                <a:srgbClr val="005E92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8" name="Google Shape;159;p16">
            <a:extLst>
              <a:ext uri="{FF2B5EF4-FFF2-40B4-BE49-F238E27FC236}">
                <a16:creationId xmlns:a16="http://schemas.microsoft.com/office/drawing/2014/main" id="{D863CFAE-ABB1-B099-5086-E47146C1727B}"/>
              </a:ext>
            </a:extLst>
          </p:cNvPr>
          <p:cNvSpPr txBox="1"/>
          <p:nvPr/>
        </p:nvSpPr>
        <p:spPr>
          <a:xfrm>
            <a:off x="436601" y="2630516"/>
            <a:ext cx="4315207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200" dirty="0"/>
              <a:t> </a:t>
            </a:r>
            <a:r>
              <a:rPr lang="en-US" sz="2400" b="1" dirty="0">
                <a:solidFill>
                  <a:srgbClr val="3D7375"/>
                </a:solidFill>
                <a:latin typeface="Fira Sans Extra Condensed"/>
              </a:rPr>
              <a:t>Unconditionally Loyal </a:t>
            </a:r>
          </a:p>
          <a:p>
            <a:pPr algn="ctr"/>
            <a:r>
              <a:rPr lang="en-US" sz="2400" b="1" dirty="0">
                <a:solidFill>
                  <a:srgbClr val="3D7375"/>
                </a:solidFill>
                <a:latin typeface="Fira Sans Extra Condensed"/>
              </a:rPr>
              <a:t>Subscriber</a:t>
            </a:r>
            <a:endParaRPr sz="3200" b="1" dirty="0">
              <a:solidFill>
                <a:srgbClr val="3D737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" name="Google Shape;183;p16">
            <a:extLst>
              <a:ext uri="{FF2B5EF4-FFF2-40B4-BE49-F238E27FC236}">
                <a16:creationId xmlns:a16="http://schemas.microsoft.com/office/drawing/2014/main" id="{B817ACAF-3839-EF4F-DA46-B76A4C7D4B3B}"/>
              </a:ext>
            </a:extLst>
          </p:cNvPr>
          <p:cNvSpPr txBox="1"/>
          <p:nvPr/>
        </p:nvSpPr>
        <p:spPr>
          <a:xfrm>
            <a:off x="-76532" y="5438561"/>
            <a:ext cx="1516800" cy="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4533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" name="Google Shape;147;p16">
            <a:extLst>
              <a:ext uri="{FF2B5EF4-FFF2-40B4-BE49-F238E27FC236}">
                <a16:creationId xmlns:a16="http://schemas.microsoft.com/office/drawing/2014/main" id="{20B5A78A-6F22-F644-BF3F-A5DF352202CA}"/>
              </a:ext>
            </a:extLst>
          </p:cNvPr>
          <p:cNvSpPr/>
          <p:nvPr/>
        </p:nvSpPr>
        <p:spPr>
          <a:xfrm>
            <a:off x="219336" y="4120725"/>
            <a:ext cx="898259" cy="826354"/>
          </a:xfrm>
          <a:custGeom>
            <a:avLst/>
            <a:gdLst/>
            <a:ahLst/>
            <a:cxnLst/>
            <a:rect l="l" t="t" r="r" b="b"/>
            <a:pathLst>
              <a:path w="10926" h="10927" extrusionOk="0">
                <a:moveTo>
                  <a:pt x="5463" y="0"/>
                </a:moveTo>
                <a:cubicBezTo>
                  <a:pt x="2446" y="0"/>
                  <a:pt x="0" y="2446"/>
                  <a:pt x="0" y="5463"/>
                </a:cubicBezTo>
                <a:cubicBezTo>
                  <a:pt x="0" y="8481"/>
                  <a:pt x="2446" y="10926"/>
                  <a:pt x="5463" y="10926"/>
                </a:cubicBezTo>
                <a:cubicBezTo>
                  <a:pt x="8480" y="10926"/>
                  <a:pt x="10926" y="8481"/>
                  <a:pt x="10926" y="5463"/>
                </a:cubicBezTo>
                <a:cubicBezTo>
                  <a:pt x="10926" y="2446"/>
                  <a:pt x="8480" y="0"/>
                  <a:pt x="5463" y="0"/>
                </a:cubicBezTo>
                <a:close/>
              </a:path>
            </a:pathLst>
          </a:custGeom>
          <a:solidFill>
            <a:srgbClr val="FFB17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" name="Google Shape;183;p16">
            <a:extLst>
              <a:ext uri="{FF2B5EF4-FFF2-40B4-BE49-F238E27FC236}">
                <a16:creationId xmlns:a16="http://schemas.microsoft.com/office/drawing/2014/main" id="{6A185300-81A6-ECE5-02FC-C3D3DAAD18DE}"/>
              </a:ext>
            </a:extLst>
          </p:cNvPr>
          <p:cNvSpPr txBox="1"/>
          <p:nvPr/>
        </p:nvSpPr>
        <p:spPr>
          <a:xfrm>
            <a:off x="75058" y="1261860"/>
            <a:ext cx="1144773" cy="58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4533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5621A1-7EAB-4A6A-370D-B6DB56F6FAF7}"/>
              </a:ext>
            </a:extLst>
          </p:cNvPr>
          <p:cNvSpPr txBox="1"/>
          <p:nvPr/>
        </p:nvSpPr>
        <p:spPr>
          <a:xfrm>
            <a:off x="1308974" y="1444353"/>
            <a:ext cx="295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EC9AE"/>
                </a:solidFill>
                <a:latin typeface="Fira Sans Extra Condensed"/>
              </a:rPr>
              <a:t>Inert Subscriber</a:t>
            </a:r>
          </a:p>
        </p:txBody>
      </p:sp>
      <p:sp>
        <p:nvSpPr>
          <p:cNvPr id="38" name="Google Shape;156;p16">
            <a:extLst>
              <a:ext uri="{FF2B5EF4-FFF2-40B4-BE49-F238E27FC236}">
                <a16:creationId xmlns:a16="http://schemas.microsoft.com/office/drawing/2014/main" id="{EAAC7366-62BB-4634-3FF2-E69551C22510}"/>
              </a:ext>
            </a:extLst>
          </p:cNvPr>
          <p:cNvSpPr txBox="1"/>
          <p:nvPr/>
        </p:nvSpPr>
        <p:spPr>
          <a:xfrm>
            <a:off x="1071693" y="4192201"/>
            <a:ext cx="3634843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b="1" dirty="0">
                <a:solidFill>
                  <a:srgbClr val="D28E14"/>
                </a:solidFill>
                <a:latin typeface="Fira Sans Extra Condensed"/>
              </a:rPr>
              <a:t>Locked-In Subscriber</a:t>
            </a:r>
            <a:endParaRPr lang="en-US" sz="2400" b="1" dirty="0">
              <a:solidFill>
                <a:srgbClr val="D28E14"/>
              </a:solidFill>
              <a:latin typeface="Fira Sans Extra Condensed"/>
              <a:sym typeface="Fira Sans Extra Condensed"/>
            </a:endParaRPr>
          </a:p>
        </p:txBody>
      </p:sp>
      <p:sp>
        <p:nvSpPr>
          <p:cNvPr id="51" name="Google Shape;183;p16">
            <a:extLst>
              <a:ext uri="{FF2B5EF4-FFF2-40B4-BE49-F238E27FC236}">
                <a16:creationId xmlns:a16="http://schemas.microsoft.com/office/drawing/2014/main" id="{5AFD6431-1B30-8181-3327-AF716750256A}"/>
              </a:ext>
            </a:extLst>
          </p:cNvPr>
          <p:cNvSpPr txBox="1"/>
          <p:nvPr/>
        </p:nvSpPr>
        <p:spPr>
          <a:xfrm>
            <a:off x="75058" y="4106955"/>
            <a:ext cx="1144773" cy="58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4533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" name="Google Shape;183;p16">
            <a:extLst>
              <a:ext uri="{FF2B5EF4-FFF2-40B4-BE49-F238E27FC236}">
                <a16:creationId xmlns:a16="http://schemas.microsoft.com/office/drawing/2014/main" id="{CD099B6F-848F-E289-DD93-A8C5DC920BC1}"/>
              </a:ext>
            </a:extLst>
          </p:cNvPr>
          <p:cNvSpPr txBox="1"/>
          <p:nvPr/>
        </p:nvSpPr>
        <p:spPr>
          <a:xfrm>
            <a:off x="96078" y="2692898"/>
            <a:ext cx="1144773" cy="58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4533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3" name="Google Shape;137;p16">
            <a:extLst>
              <a:ext uri="{FF2B5EF4-FFF2-40B4-BE49-F238E27FC236}">
                <a16:creationId xmlns:a16="http://schemas.microsoft.com/office/drawing/2014/main" id="{4F766647-D7C4-9B6C-5F2D-1BB8E9B5E35B}"/>
              </a:ext>
            </a:extLst>
          </p:cNvPr>
          <p:cNvSpPr/>
          <p:nvPr/>
        </p:nvSpPr>
        <p:spPr>
          <a:xfrm>
            <a:off x="5927456" y="1685271"/>
            <a:ext cx="926216" cy="921549"/>
          </a:xfrm>
          <a:custGeom>
            <a:avLst/>
            <a:gdLst/>
            <a:ahLst/>
            <a:cxnLst/>
            <a:rect l="l" t="t" r="r" b="b"/>
            <a:pathLst>
              <a:path w="10921" h="10927" extrusionOk="0">
                <a:moveTo>
                  <a:pt x="5463" y="0"/>
                </a:moveTo>
                <a:cubicBezTo>
                  <a:pt x="2446" y="0"/>
                  <a:pt x="0" y="2446"/>
                  <a:pt x="0" y="5463"/>
                </a:cubicBezTo>
                <a:cubicBezTo>
                  <a:pt x="0" y="8481"/>
                  <a:pt x="2446" y="10926"/>
                  <a:pt x="5463" y="10926"/>
                </a:cubicBezTo>
                <a:cubicBezTo>
                  <a:pt x="8481" y="10926"/>
                  <a:pt x="10920" y="8481"/>
                  <a:pt x="10920" y="5463"/>
                </a:cubicBezTo>
                <a:cubicBezTo>
                  <a:pt x="10920" y="2446"/>
                  <a:pt x="8481" y="0"/>
                  <a:pt x="5463" y="0"/>
                </a:cubicBezTo>
                <a:close/>
              </a:path>
            </a:pathLst>
          </a:custGeom>
          <a:solidFill>
            <a:srgbClr val="5D418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" name="Google Shape;137;p16">
            <a:extLst>
              <a:ext uri="{FF2B5EF4-FFF2-40B4-BE49-F238E27FC236}">
                <a16:creationId xmlns:a16="http://schemas.microsoft.com/office/drawing/2014/main" id="{43EF2B55-33C4-B0E3-342D-E38B60BC2CF4}"/>
              </a:ext>
            </a:extLst>
          </p:cNvPr>
          <p:cNvSpPr/>
          <p:nvPr/>
        </p:nvSpPr>
        <p:spPr>
          <a:xfrm>
            <a:off x="5927456" y="3308871"/>
            <a:ext cx="926216" cy="921549"/>
          </a:xfrm>
          <a:custGeom>
            <a:avLst/>
            <a:gdLst/>
            <a:ahLst/>
            <a:cxnLst/>
            <a:rect l="l" t="t" r="r" b="b"/>
            <a:pathLst>
              <a:path w="10921" h="10927" extrusionOk="0">
                <a:moveTo>
                  <a:pt x="5463" y="0"/>
                </a:moveTo>
                <a:cubicBezTo>
                  <a:pt x="2446" y="0"/>
                  <a:pt x="0" y="2446"/>
                  <a:pt x="0" y="5463"/>
                </a:cubicBezTo>
                <a:cubicBezTo>
                  <a:pt x="0" y="8481"/>
                  <a:pt x="2446" y="10926"/>
                  <a:pt x="5463" y="10926"/>
                </a:cubicBezTo>
                <a:cubicBezTo>
                  <a:pt x="8481" y="10926"/>
                  <a:pt x="10920" y="8481"/>
                  <a:pt x="10920" y="5463"/>
                </a:cubicBezTo>
                <a:cubicBezTo>
                  <a:pt x="10920" y="2446"/>
                  <a:pt x="8481" y="0"/>
                  <a:pt x="5463" y="0"/>
                </a:cubicBezTo>
                <a:close/>
              </a:path>
            </a:pathLst>
          </a:custGeom>
          <a:solidFill>
            <a:srgbClr val="14939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" name="Google Shape;137;p16">
            <a:extLst>
              <a:ext uri="{FF2B5EF4-FFF2-40B4-BE49-F238E27FC236}">
                <a16:creationId xmlns:a16="http://schemas.microsoft.com/office/drawing/2014/main" id="{C1C61BCF-2771-95C4-D8BD-BB44F325F0D3}"/>
              </a:ext>
            </a:extLst>
          </p:cNvPr>
          <p:cNvSpPr/>
          <p:nvPr/>
        </p:nvSpPr>
        <p:spPr>
          <a:xfrm>
            <a:off x="5927456" y="4812092"/>
            <a:ext cx="926216" cy="921549"/>
          </a:xfrm>
          <a:custGeom>
            <a:avLst/>
            <a:gdLst/>
            <a:ahLst/>
            <a:cxnLst/>
            <a:rect l="l" t="t" r="r" b="b"/>
            <a:pathLst>
              <a:path w="10921" h="10927" extrusionOk="0">
                <a:moveTo>
                  <a:pt x="5463" y="0"/>
                </a:moveTo>
                <a:cubicBezTo>
                  <a:pt x="2446" y="0"/>
                  <a:pt x="0" y="2446"/>
                  <a:pt x="0" y="5463"/>
                </a:cubicBezTo>
                <a:cubicBezTo>
                  <a:pt x="0" y="8481"/>
                  <a:pt x="2446" y="10926"/>
                  <a:pt x="5463" y="10926"/>
                </a:cubicBezTo>
                <a:cubicBezTo>
                  <a:pt x="8481" y="10926"/>
                  <a:pt x="10920" y="8481"/>
                  <a:pt x="10920" y="5463"/>
                </a:cubicBezTo>
                <a:cubicBezTo>
                  <a:pt x="10920" y="2446"/>
                  <a:pt x="8481" y="0"/>
                  <a:pt x="5463" y="0"/>
                </a:cubicBezTo>
                <a:close/>
              </a:path>
            </a:pathLst>
          </a:custGeom>
          <a:solidFill>
            <a:srgbClr val="C7610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" name="Google Shape;183;p16">
            <a:extLst>
              <a:ext uri="{FF2B5EF4-FFF2-40B4-BE49-F238E27FC236}">
                <a16:creationId xmlns:a16="http://schemas.microsoft.com/office/drawing/2014/main" id="{C1A08C12-4E86-3D65-0886-AEF3FB4C90A1}"/>
              </a:ext>
            </a:extLst>
          </p:cNvPr>
          <p:cNvSpPr txBox="1"/>
          <p:nvPr/>
        </p:nvSpPr>
        <p:spPr>
          <a:xfrm>
            <a:off x="5818177" y="1698944"/>
            <a:ext cx="1144773" cy="58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sz="4533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8" name="Google Shape;183;p16">
            <a:extLst>
              <a:ext uri="{FF2B5EF4-FFF2-40B4-BE49-F238E27FC236}">
                <a16:creationId xmlns:a16="http://schemas.microsoft.com/office/drawing/2014/main" id="{FF652DB4-FD0A-4873-ED40-0F54C9F1E604}"/>
              </a:ext>
            </a:extLst>
          </p:cNvPr>
          <p:cNvSpPr txBox="1"/>
          <p:nvPr/>
        </p:nvSpPr>
        <p:spPr>
          <a:xfrm>
            <a:off x="5818176" y="4789129"/>
            <a:ext cx="1144773" cy="58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07</a:t>
            </a:r>
            <a:endParaRPr sz="4533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" name="Google Shape;183;p16">
            <a:extLst>
              <a:ext uri="{FF2B5EF4-FFF2-40B4-BE49-F238E27FC236}">
                <a16:creationId xmlns:a16="http://schemas.microsoft.com/office/drawing/2014/main" id="{E941D6FE-73FB-BD6E-966D-3D054B51049C}"/>
              </a:ext>
            </a:extLst>
          </p:cNvPr>
          <p:cNvSpPr txBox="1"/>
          <p:nvPr/>
        </p:nvSpPr>
        <p:spPr>
          <a:xfrm>
            <a:off x="5818177" y="3318963"/>
            <a:ext cx="1144773" cy="58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533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06</a:t>
            </a:r>
            <a:endParaRPr sz="4533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142BE6F-DF71-B03C-474A-9A501EBBB7F1}"/>
              </a:ext>
            </a:extLst>
          </p:cNvPr>
          <p:cNvSpPr txBox="1"/>
          <p:nvPr/>
        </p:nvSpPr>
        <p:spPr>
          <a:xfrm>
            <a:off x="7156207" y="1835797"/>
            <a:ext cx="295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5D4183"/>
                </a:solidFill>
              </a:rPr>
              <a:t> </a:t>
            </a:r>
            <a:r>
              <a:rPr lang="en-US" sz="2400" b="1" dirty="0">
                <a:solidFill>
                  <a:srgbClr val="5D4183"/>
                </a:solidFill>
                <a:latin typeface="Fira Sans Extra Condensed"/>
              </a:rPr>
              <a:t>Conditional Churner</a:t>
            </a:r>
            <a:endParaRPr lang="en-US" sz="2800" b="1" dirty="0">
              <a:solidFill>
                <a:srgbClr val="5D4183"/>
              </a:solidFill>
              <a:latin typeface="Fira Sans Extra Condensed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AEB5E3F-CCB5-2921-BE00-952260DBF7A7}"/>
              </a:ext>
            </a:extLst>
          </p:cNvPr>
          <p:cNvSpPr txBox="1"/>
          <p:nvPr/>
        </p:nvSpPr>
        <p:spPr>
          <a:xfrm>
            <a:off x="7279423" y="3410770"/>
            <a:ext cx="295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</a:t>
            </a:r>
            <a:r>
              <a:rPr lang="en-US" sz="2400" b="1" dirty="0">
                <a:solidFill>
                  <a:srgbClr val="149390"/>
                </a:solidFill>
                <a:latin typeface="Fira Sans Extra Condensed"/>
              </a:rPr>
              <a:t>Lifestyle Migrator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3ABE61-971A-7CF1-0F5F-D0DB5903C622}"/>
              </a:ext>
            </a:extLst>
          </p:cNvPr>
          <p:cNvSpPr txBox="1"/>
          <p:nvPr/>
        </p:nvSpPr>
        <p:spPr>
          <a:xfrm>
            <a:off x="7279423" y="5081513"/>
            <a:ext cx="295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76105"/>
                </a:solidFill>
                <a:latin typeface="Fira Sans Extra Condensed"/>
              </a:rPr>
              <a:t>Unsatisfied Churner</a:t>
            </a:r>
          </a:p>
        </p:txBody>
      </p:sp>
    </p:spTree>
    <p:extLst>
      <p:ext uri="{BB962C8B-B14F-4D97-AF65-F5344CB8AC3E}">
        <p14:creationId xmlns:p14="http://schemas.microsoft.com/office/powerpoint/2010/main" val="104855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6" grpId="0" animBg="1"/>
      <p:bldP spid="7" grpId="0"/>
      <p:bldP spid="8" grpId="0"/>
      <p:bldP spid="32" grpId="0" animBg="1"/>
      <p:bldP spid="33" grpId="0"/>
      <p:bldP spid="36" grpId="0"/>
      <p:bldP spid="38" grpId="0"/>
      <p:bldP spid="51" grpId="0"/>
      <p:bldP spid="52" grpId="0"/>
      <p:bldP spid="53" grpId="0" animBg="1"/>
      <p:bldP spid="54" grpId="0" animBg="1"/>
      <p:bldP spid="56" grpId="0" animBg="1"/>
      <p:bldP spid="57" grpId="0"/>
      <p:bldP spid="98" grpId="0"/>
      <p:bldP spid="99" grpId="0"/>
      <p:bldP spid="113" grpId="0"/>
      <p:bldP spid="114" grpId="0"/>
      <p:bldP spid="115" grpId="0"/>
    </p:bldLst>
  </p:timing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</TotalTime>
  <Words>1978</Words>
  <Application>Microsoft Office PowerPoint</Application>
  <PresentationFormat>Widescreen</PresentationFormat>
  <Paragraphs>336</Paragraphs>
  <Slides>56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ADLaM Display</vt:lpstr>
      <vt:lpstr>Aptos</vt:lpstr>
      <vt:lpstr>Arial</vt:lpstr>
      <vt:lpstr>Courier New</vt:lpstr>
      <vt:lpstr>Fira Sans Extra Condensed</vt:lpstr>
      <vt:lpstr>Neue Haas Grotesk Text Pro</vt:lpstr>
      <vt:lpstr>Roboto</vt:lpstr>
      <vt:lpstr>Segoe UI</vt:lpstr>
      <vt:lpstr>VanillaVTI</vt:lpstr>
      <vt:lpstr>PowerPoint Presentation</vt:lpstr>
      <vt:lpstr>Meet Our Team :</vt:lpstr>
      <vt:lpstr>PowerPoint Presentation</vt:lpstr>
      <vt:lpstr>PowerPoint Presentation</vt:lpstr>
      <vt:lpstr>PowerPoint Presentation</vt:lpstr>
      <vt:lpstr>Customer Churn : </vt:lpstr>
      <vt:lpstr>Why Customer Churn : </vt:lpstr>
      <vt:lpstr>Five churn scenarios and their solutions:</vt:lpstr>
      <vt:lpstr>Decision cycle of a subscriber :</vt:lpstr>
      <vt:lpstr>Decision cycle of a subscriber :</vt:lpstr>
      <vt:lpstr>Data Overview: </vt:lpstr>
      <vt:lpstr>Customer Churn Table: </vt:lpstr>
      <vt:lpstr>Customer Churn Table: </vt:lpstr>
      <vt:lpstr>Dataset : </vt:lpstr>
      <vt:lpstr>Meta Dataset : </vt:lpstr>
      <vt:lpstr>Meta Dataset 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Correlation: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Preparation:</vt:lpstr>
      <vt:lpstr>Splitting the data</vt:lpstr>
      <vt:lpstr>Model selection </vt:lpstr>
      <vt:lpstr>PowerPoint Presentation</vt:lpstr>
      <vt:lpstr>Key parameters for RF model </vt:lpstr>
      <vt:lpstr>Model Evaluation</vt:lpstr>
      <vt:lpstr>PowerPoint Presentation</vt:lpstr>
      <vt:lpstr>Key parameters for LR model </vt:lpstr>
      <vt:lpstr>PowerPoint Presentation</vt:lpstr>
      <vt:lpstr>PowerPoint Presentation</vt:lpstr>
      <vt:lpstr>Key parameters for SVM model </vt:lpstr>
      <vt:lpstr>PowerPoint Presentation</vt:lpstr>
      <vt:lpstr>PowerPoint Presentation</vt:lpstr>
      <vt:lpstr>Best Model</vt:lpstr>
      <vt:lpstr>Models' comparison on different metrics </vt:lpstr>
      <vt:lpstr>PowerPoint Presentation</vt:lpstr>
      <vt:lpstr>Models' comparison on test set</vt:lpstr>
      <vt:lpstr>PowerPoint Presentation</vt:lpstr>
      <vt:lpstr>Deployment </vt:lpstr>
      <vt:lpstr>Customer retention strategies:</vt:lpstr>
      <vt:lpstr>Customer retention strategies: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ضحى احمد حافظ أبوالفتوح</dc:creator>
  <cp:lastModifiedBy>Lubna Ahmed Abdulaziz Elsayed Ibrahim</cp:lastModifiedBy>
  <cp:revision>653</cp:revision>
  <dcterms:created xsi:type="dcterms:W3CDTF">2024-10-03T13:43:02Z</dcterms:created>
  <dcterms:modified xsi:type="dcterms:W3CDTF">2024-11-20T15:52:03Z</dcterms:modified>
</cp:coreProperties>
</file>